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commentAuthors.xml" ContentType="application/vnd.openxmlformats-officedocument.presentationml.commentAuthors+xml"/>
  <Override PartName="/ppt/slideLayouts/slideLayout3.xml" ContentType="application/vnd.openxmlformats-officedocument.presentationml.slideLayout+xml"/>
  <Override PartName="/ppt/slides/slide24.xml" ContentType="application/vnd.openxmlformats-officedocument.presentationml.slide+xml"/>
  <Default Extension="tiff" ContentType="image/tiff"/>
  <Override PartName="/ppt/slides/slide20.xml" ContentType="application/vnd.openxmlformats-officedocument.presentationml.slide+xml"/>
  <Override PartName="/ppt/comments/comment1.xml" ContentType="application/vnd.openxmlformats-officedocument.presentationml.comments+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29"/>
  </p:notesMasterIdLst>
  <p:handoutMasterIdLst>
    <p:handoutMasterId r:id="rId30"/>
  </p:handoutMasterIdLst>
  <p:sldIdLst>
    <p:sldId id="256" r:id="rId2"/>
    <p:sldId id="257" r:id="rId3"/>
    <p:sldId id="258" r:id="rId4"/>
    <p:sldId id="259" r:id="rId5"/>
    <p:sldId id="304" r:id="rId6"/>
    <p:sldId id="262" r:id="rId7"/>
    <p:sldId id="327" r:id="rId8"/>
    <p:sldId id="309" r:id="rId9"/>
    <p:sldId id="310" r:id="rId10"/>
    <p:sldId id="312" r:id="rId11"/>
    <p:sldId id="311" r:id="rId12"/>
    <p:sldId id="313" r:id="rId13"/>
    <p:sldId id="317" r:id="rId14"/>
    <p:sldId id="315" r:id="rId15"/>
    <p:sldId id="316" r:id="rId16"/>
    <p:sldId id="324" r:id="rId17"/>
    <p:sldId id="326" r:id="rId18"/>
    <p:sldId id="325" r:id="rId19"/>
    <p:sldId id="322" r:id="rId20"/>
    <p:sldId id="335" r:id="rId21"/>
    <p:sldId id="318" r:id="rId22"/>
    <p:sldId id="328" r:id="rId23"/>
    <p:sldId id="331" r:id="rId24"/>
    <p:sldId id="332" r:id="rId25"/>
    <p:sldId id="329" r:id="rId26"/>
    <p:sldId id="330" r:id="rId27"/>
    <p:sldId id="33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Jan Thore" initials="JT" lastIdx="4"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napVertSplitter="1">
    <p:restoredLeft sz="17752" autoAdjust="0"/>
    <p:restoredTop sz="99858" autoAdjust="0"/>
  </p:normalViewPr>
  <p:slideViewPr>
    <p:cSldViewPr>
      <p:cViewPr varScale="1">
        <p:scale>
          <a:sx n="153" d="100"/>
          <a:sy n="153" d="100"/>
        </p:scale>
        <p:origin x="-112" y="-96"/>
      </p:cViewPr>
      <p:guideLst>
        <p:guide orient="horz" pos="2160"/>
        <p:guide pos="2880"/>
      </p:guideLst>
    </p:cSldViewPr>
  </p:slideViewPr>
  <p:outlineViewPr>
    <p:cViewPr>
      <p:scale>
        <a:sx n="33" d="100"/>
        <a:sy n="33" d="100"/>
      </p:scale>
      <p:origin x="0" y="9894"/>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commentAuthors" Target="commentAuthor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1-03-23T17:40:22.331" idx="4">
    <p:pos x="10" y="10"/>
    <p:text>Modify this slide to be an RSA SecurID Replacement Diagram</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8AACF16-6E56-414F-9207-A250E6C1338C}" type="datetimeFigureOut">
              <a:rPr lang="sv-SE" smtClean="0"/>
              <a:pPr/>
              <a:t>11-06-14</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093F42-B44D-9B4D-843F-DE65836B968D}" type="slidenum">
              <a:rPr lang="sv-SE" smtClean="0"/>
              <a:pPr/>
              <a:t>‹Nr.›</a:t>
            </a:fld>
            <a:endParaRPr lang="sv-SE"/>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70A931-67FA-439A-8091-6979B4FBBC90}" type="datetimeFigureOut">
              <a:rPr lang="en-US" smtClean="0"/>
              <a:pPr/>
              <a:t>11-06-14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F3F5E8-A937-4978-B1FC-470EFB2CBD27}" type="slidenum">
              <a:rPr lang="en-US" smtClean="0"/>
              <a:pPr/>
              <a:t>‹Nr.›</a:t>
            </a:fld>
            <a:endParaRPr 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0530" name="Rectangle 1"/>
          <p:cNvSpPr>
            <a:spLocks noGrp="1" noRot="1" noChangeAspect="1" noChangeArrowheads="1"/>
          </p:cNvSpPr>
          <p:nvPr>
            <p:ph type="sldImg"/>
          </p:nvPr>
        </p:nvSpPr>
        <p:spPr>
          <a:solidFill>
            <a:srgbClr val="FFFFFF"/>
          </a:solidFill>
          <a:ln/>
        </p:spPr>
      </p:sp>
      <p:sp>
        <p:nvSpPr>
          <p:cNvPr id="150531" name="Rectangle 2"/>
          <p:cNvSpPr>
            <a:spLocks noGrp="1" noChangeArrowheads="1"/>
          </p:cNvSpPr>
          <p:nvPr>
            <p:ph type="body" idx="1"/>
          </p:nvPr>
        </p:nvSpPr>
        <p:spPr>
          <a:noFill/>
          <a:ln/>
        </p:spPr>
        <p:txBody>
          <a:bodyPr/>
          <a:lstStyle/>
          <a:p>
            <a:pPr eaLnBrk="1" hangingPunct="1"/>
            <a:endParaRPr lang="en-US" sz="2200" smtClean="0">
              <a:latin typeface="Lucida Grande" charset="0"/>
              <a:sym typeface="Lucida Grande" charset="0"/>
            </a:endParaRPr>
          </a:p>
          <a:p>
            <a:pPr eaLnBrk="1" hangingPunct="1"/>
            <a:endParaRPr lang="en-US" sz="2200" smtClean="0">
              <a:latin typeface="Lucida Grande" charset="0"/>
              <a:sym typeface="Lucida Grande" charset="0"/>
            </a:endParaRPr>
          </a:p>
          <a:p>
            <a:pPr eaLnBrk="1" hangingPunct="1"/>
            <a:endParaRPr lang="en-US" sz="2200" smtClean="0">
              <a:latin typeface="Lucida Grande" charset="0"/>
              <a:sym typeface="Lucida Grande"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2578" name="Rectangle 1"/>
          <p:cNvSpPr>
            <a:spLocks noGrp="1" noRot="1" noChangeAspect="1" noChangeArrowheads="1"/>
          </p:cNvSpPr>
          <p:nvPr>
            <p:ph type="sldImg"/>
          </p:nvPr>
        </p:nvSpPr>
        <p:spPr>
          <a:solidFill>
            <a:srgbClr val="FFFFFF"/>
          </a:solidFill>
          <a:ln/>
        </p:spPr>
      </p:sp>
      <p:sp>
        <p:nvSpPr>
          <p:cNvPr id="152579" name="Rectangle 2"/>
          <p:cNvSpPr>
            <a:spLocks noGrp="1" noChangeArrowheads="1"/>
          </p:cNvSpPr>
          <p:nvPr>
            <p:ph type="body" idx="1"/>
          </p:nvPr>
        </p:nvSpPr>
        <p:spPr>
          <a:noFill/>
          <a:ln/>
        </p:spPr>
        <p:txBody>
          <a:bodyPr/>
          <a:lstStyle/>
          <a:p>
            <a:pPr eaLnBrk="1" hangingPunct="1"/>
            <a:r>
              <a:rPr lang="en-US" sz="2200" smtClean="0">
                <a:latin typeface="Lucida Grande" charset="0"/>
                <a:sym typeface="Lucida Grande" charset="0"/>
              </a:rPr>
              <a:t>1) Vasco users will still use their Vasco token when logging in</a:t>
            </a:r>
          </a:p>
          <a:p>
            <a:pPr eaLnBrk="1" hangingPunct="1"/>
            <a:r>
              <a:rPr lang="en-US" sz="2200" smtClean="0">
                <a:latin typeface="Lucida Grande" charset="0"/>
                <a:sym typeface="Lucida Grande" charset="0"/>
              </a:rPr>
              <a:t>2) Once Vasco users are enrolled with Pledge or SMS, several options are available</a:t>
            </a:r>
          </a:p>
          <a:p>
            <a:pPr eaLnBrk="1" hangingPunct="1"/>
            <a:r>
              <a:rPr lang="en-US" sz="2200" smtClean="0">
                <a:latin typeface="Lucida Grande" charset="0"/>
                <a:sym typeface="Lucida Grande" charset="0"/>
              </a:rPr>
              <a:t>    a) The Vasco token is disabled and the user must use Pledge/SMS</a:t>
            </a:r>
          </a:p>
          <a:p>
            <a:pPr eaLnBrk="1" hangingPunct="1"/>
            <a:r>
              <a:rPr lang="en-US" sz="2200" smtClean="0">
                <a:latin typeface="Lucida Grande" charset="0"/>
                <a:sym typeface="Lucida Grande" charset="0"/>
              </a:rPr>
              <a:t>    b) The Vasco token is still enabled for the user and the user has a choice between</a:t>
            </a:r>
            <a:br>
              <a:rPr lang="en-US" sz="2200" smtClean="0">
                <a:latin typeface="Lucida Grande" charset="0"/>
                <a:sym typeface="Lucida Grande" charset="0"/>
              </a:rPr>
            </a:br>
            <a:r>
              <a:rPr lang="en-US" sz="2200" smtClean="0">
                <a:latin typeface="Lucida Grande" charset="0"/>
                <a:sym typeface="Lucida Grande" charset="0"/>
              </a:rPr>
              <a:t>        Vasco, Pledge/SMS</a:t>
            </a:r>
          </a:p>
          <a:p>
            <a:pPr eaLnBrk="1" hangingPunct="1"/>
            <a:r>
              <a:rPr lang="en-US" sz="2200" smtClean="0">
                <a:latin typeface="Lucida Grande" charset="0"/>
                <a:sym typeface="Lucida Grande" charset="0"/>
              </a:rPr>
              <a:t>    c) Prioritized authentication methods can be configured. All authentication</a:t>
            </a:r>
            <a:br>
              <a:rPr lang="en-US" sz="2200" smtClean="0">
                <a:latin typeface="Lucida Grande" charset="0"/>
                <a:sym typeface="Lucida Grande" charset="0"/>
              </a:rPr>
            </a:br>
            <a:r>
              <a:rPr lang="en-US" sz="2200" smtClean="0">
                <a:latin typeface="Lucida Grande" charset="0"/>
                <a:sym typeface="Lucida Grande" charset="0"/>
              </a:rPr>
              <a:t>        methods are available according to priority for each user. 	 </a:t>
            </a:r>
          </a:p>
          <a:p>
            <a:pPr eaLnBrk="1" hangingPunct="1"/>
            <a:endParaRPr lang="en-US" sz="2200" smtClean="0">
              <a:latin typeface="Lucida Grande" charset="0"/>
              <a:sym typeface="Lucida Grande"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4587C7-9493-0C49-9D5F-976B6E6A1A51}" type="datetime1">
              <a:rPr lang="en-US" smtClean="0"/>
              <a:pPr/>
              <a:t>11-06-14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64FD8-245E-42E2-9D46-4C2F61D0222C}"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239B2E-F853-FB47-BBE9-8C88105521DE}" type="datetime1">
              <a:rPr lang="en-US" smtClean="0"/>
              <a:pPr/>
              <a:t>11-06-14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64FD8-245E-42E2-9D46-4C2F61D0222C}"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F513C7-7BDB-8748-B1C5-9B6B24FC5D90}" type="datetime1">
              <a:rPr lang="en-US" smtClean="0"/>
              <a:pPr/>
              <a:t>11-06-14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64FD8-245E-42E2-9D46-4C2F61D0222C}"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marL="509588" indent="-509588" algn="l" eaLnBrk="1" hangingPunct="1">
              <a:lnSpc>
                <a:spcPct val="110000"/>
              </a:lnSpc>
              <a:buSzPct val="130000"/>
              <a:buFontTx/>
              <a:buBlip>
                <a:blip r:embed="rId2"/>
              </a:buBlip>
              <a:defRPr sz="2800"/>
            </a:lvl1pPr>
            <a:lvl2pPr marL="966788" indent="-509588" algn="l" eaLnBrk="1" hangingPunct="1">
              <a:lnSpc>
                <a:spcPct val="110000"/>
              </a:lnSpc>
              <a:buSzPct val="139000"/>
              <a:buFontTx/>
              <a:buBlip>
                <a:blip r:embed="rId2"/>
              </a:buBlip>
              <a:defRPr lang="en-US" sz="2400" kern="1200" baseline="0" dirty="0" smtClean="0">
                <a:solidFill>
                  <a:schemeClr val="tx1"/>
                </a:solidFill>
                <a:latin typeface="+mn-lt"/>
                <a:ea typeface="+mn-ea"/>
                <a:cs typeface="+mn-cs"/>
              </a:defRPr>
            </a:lvl2pPr>
            <a:lvl3pPr marL="1319213" indent="-404813" algn="l" eaLnBrk="1" hangingPunct="1">
              <a:lnSpc>
                <a:spcPct val="110000"/>
              </a:lnSpc>
              <a:buSzPct val="155000"/>
              <a:buFontTx/>
              <a:buBlip>
                <a:blip r:embed="rId2"/>
              </a:buBlip>
              <a:defRPr sz="2000"/>
            </a:lvl3pPr>
            <a:lvl4pPr algn="l" eaLnBrk="1" hangingPunct="1">
              <a:lnSpc>
                <a:spcPct val="110000"/>
              </a:lnSpc>
              <a:buSzPct val="155000"/>
              <a:buFontTx/>
              <a:buBlip>
                <a:blip r:embed="rId2"/>
              </a:buBlip>
              <a:defRPr sz="3600"/>
            </a:lvl4pPr>
          </a:lstStyle>
          <a:p>
            <a:pPr algn="l" eaLnBrk="1" hangingPunct="1">
              <a:lnSpc>
                <a:spcPct val="110000"/>
              </a:lnSpc>
              <a:buSzPct val="155000"/>
              <a:buFontTx/>
              <a:buBlip>
                <a:blip r:embed="rId2"/>
              </a:buBlip>
            </a:pPr>
            <a:r>
              <a:rPr lang="en-US" dirty="0" smtClean="0"/>
              <a:t>Click to edit Master text styles</a:t>
            </a:r>
          </a:p>
          <a:p>
            <a:pPr lvl="1" algn="l" eaLnBrk="1" hangingPunct="1">
              <a:lnSpc>
                <a:spcPct val="110000"/>
              </a:lnSpc>
              <a:buSzPct val="155000"/>
              <a:buFontTx/>
              <a:buBlip>
                <a:blip r:embed="rId2"/>
              </a:buBlip>
            </a:pPr>
            <a:r>
              <a:rPr lang="en-US" dirty="0" smtClean="0"/>
              <a:t>Level 2</a:t>
            </a:r>
          </a:p>
          <a:p>
            <a:pPr lvl="2" algn="l" eaLnBrk="1" hangingPunct="1">
              <a:lnSpc>
                <a:spcPct val="110000"/>
              </a:lnSpc>
              <a:buSzPct val="155000"/>
              <a:buFontTx/>
              <a:buBlip>
                <a:blip r:embed="rId2"/>
              </a:buBlip>
            </a:pPr>
            <a:r>
              <a:rPr lang="en-US" dirty="0" smtClean="0"/>
              <a:t>Level 3</a:t>
            </a:r>
          </a:p>
          <a:p>
            <a:pPr lvl="1" algn="l" eaLnBrk="1" hangingPunct="1">
              <a:lnSpc>
                <a:spcPct val="110000"/>
              </a:lnSpc>
              <a:buSzPct val="155000"/>
              <a:buFontTx/>
              <a:buBlip>
                <a:blip r:embed="rId2"/>
              </a:buBlip>
            </a:pPr>
            <a:endParaRPr lang="en-US" sz="3300" dirty="0" smtClean="0">
              <a:solidFill>
                <a:srgbClr val="3F3F3F"/>
              </a:solidFill>
            </a:endParaRPr>
          </a:p>
          <a:p>
            <a:pPr lvl="0"/>
            <a:endParaRPr lang="en-US" dirty="0" smtClean="0"/>
          </a:p>
        </p:txBody>
      </p:sp>
      <p:sp>
        <p:nvSpPr>
          <p:cNvPr id="4" name="Date Placeholder 3"/>
          <p:cNvSpPr>
            <a:spLocks noGrp="1"/>
          </p:cNvSpPr>
          <p:nvPr>
            <p:ph type="dt" sz="half" idx="10"/>
          </p:nvPr>
        </p:nvSpPr>
        <p:spPr/>
        <p:txBody>
          <a:bodyPr/>
          <a:lstStyle/>
          <a:p>
            <a:fld id="{BBE2E6F9-42C8-0744-998D-AFDB8D55BDAD}" type="datetime1">
              <a:rPr lang="en-US" smtClean="0"/>
              <a:pPr/>
              <a:t>11-06-14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64FD8-245E-42E2-9D46-4C2F61D0222C}"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4AB5B8-B5B0-344F-9E19-B8151BDACE7E}" type="datetime1">
              <a:rPr lang="en-US" smtClean="0"/>
              <a:pPr/>
              <a:t>11-06-14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64FD8-245E-42E2-9D46-4C2F61D0222C}"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026960-0BA6-1C4E-8F6A-6038D64BC6BC}" type="datetime1">
              <a:rPr lang="en-US" smtClean="0"/>
              <a:pPr/>
              <a:t>11-06-14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64FD8-245E-42E2-9D46-4C2F61D0222C}"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FA55AC-D513-E442-AFD2-238D84149C7E}" type="datetime1">
              <a:rPr lang="en-US" smtClean="0"/>
              <a:pPr/>
              <a:t>11-06-14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164FD8-245E-42E2-9D46-4C2F61D0222C}"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5F1517-4280-6C4E-9DC4-9C66E7B6BEFB}" type="datetime1">
              <a:rPr lang="en-US" smtClean="0"/>
              <a:pPr/>
              <a:t>11-06-14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164FD8-245E-42E2-9D46-4C2F61D0222C}"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C00156-9467-594D-8425-5BCDF339F884}" type="datetime1">
              <a:rPr lang="en-US" smtClean="0"/>
              <a:pPr/>
              <a:t>11-06-14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164FD8-245E-42E2-9D46-4C2F61D0222C}"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28804A-61FC-E849-86DC-A3CA262E7766}" type="datetime1">
              <a:rPr lang="en-US" smtClean="0"/>
              <a:pPr/>
              <a:t>11-06-14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64FD8-245E-42E2-9D46-4C2F61D0222C}"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BA0570-E7B7-E64D-AFA4-D604734DC768}" type="datetime1">
              <a:rPr lang="en-US" smtClean="0"/>
              <a:pPr/>
              <a:t>11-06-14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64FD8-245E-42E2-9D46-4C2F61D0222C}"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8" name="Picture 4"/>
          <p:cNvPicPr>
            <a:picLocks noChangeAspect="1" noChangeArrowheads="1"/>
          </p:cNvPicPr>
          <p:nvPr userDrawn="1"/>
        </p:nvPicPr>
        <p:blipFill>
          <a:blip r:embed="rId13" cstate="print"/>
          <a:srcRect l="28216"/>
          <a:stretch>
            <a:fillRect/>
          </a:stretch>
        </p:blipFill>
        <p:spPr bwMode="auto">
          <a:xfrm>
            <a:off x="0" y="228600"/>
            <a:ext cx="9144000" cy="1033462"/>
          </a:xfrm>
          <a:prstGeom prst="rect">
            <a:avLst/>
          </a:prstGeom>
          <a:noFill/>
          <a:ln w="25400">
            <a:noFill/>
            <a:round/>
            <a:headEnd/>
            <a:tailEnd/>
          </a:ln>
        </p:spPr>
      </p:pic>
      <p:sp>
        <p:nvSpPr>
          <p:cNvPr id="2" name="Title Placeholder 1"/>
          <p:cNvSpPr>
            <a:spLocks noGrp="1"/>
          </p:cNvSpPr>
          <p:nvPr>
            <p:ph type="title"/>
          </p:nvPr>
        </p:nvSpPr>
        <p:spPr>
          <a:xfrm>
            <a:off x="457200" y="274638"/>
            <a:ext cx="8229600"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85C0B0-F88D-5941-88FE-E201B924F812}" type="datetime1">
              <a:rPr lang="en-US" smtClean="0"/>
              <a:pPr/>
              <a:t>11-06-14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164FD8-245E-42E2-9D46-4C2F61D0222C}"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9" r:id="rId9"/>
    <p:sldLayoutId id="2147483657" r:id="rId10"/>
    <p:sldLayoutId id="2147483658" r:id="rId11"/>
  </p:sldLayoutIdLst>
  <p:timing>
    <p:tnLst>
      <p:par>
        <p:cTn id="1" dur="indefinite" restart="never" nodeType="tmRoot"/>
      </p:par>
    </p:tnLst>
  </p:timing>
  <p:hf sldNum="0" hdr="0" ftr="0" dt="0"/>
  <p:txStyles>
    <p:titleStyle>
      <a:lvl1pPr algn="l" defTabSz="914400" rtl="0" eaLnBrk="1" latinLnBrk="0" hangingPunct="1">
        <a:spcBef>
          <a:spcPct val="0"/>
        </a:spcBef>
        <a:buNone/>
        <a:defRPr sz="40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hyperlink" Target="http://www.nordicedge.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png"/><Relationship Id="rId3" Type="http://schemas.openxmlformats.org/officeDocument/2006/relationships/image" Target="../media/image7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jpeg"/><Relationship Id="rId3" Type="http://schemas.openxmlformats.org/officeDocument/2006/relationships/image" Target="../media/image73.png"/></Relationships>
</file>

<file path=ppt/slides/_rels/slide15.xml.rels><?xml version="1.0" encoding="UTF-8" standalone="yes"?>
<Relationships xmlns="http://schemas.openxmlformats.org/package/2006/relationships"><Relationship Id="rId3" Type="http://schemas.openxmlformats.org/officeDocument/2006/relationships/image" Target="../media/image75.jpeg"/><Relationship Id="rId4" Type="http://schemas.openxmlformats.org/officeDocument/2006/relationships/image" Target="../media/image76.png"/><Relationship Id="rId1" Type="http://schemas.openxmlformats.org/officeDocument/2006/relationships/slideLayout" Target="../slideLayouts/slideLayout2.xml"/><Relationship Id="rId2" Type="http://schemas.openxmlformats.org/officeDocument/2006/relationships/image" Target="../media/image7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ynamicperimeter.com/products/cloud_access_360" TargetMode="External"/><Relationship Id="rId3" Type="http://schemas.openxmlformats.org/officeDocument/2006/relationships/image" Target="../media/image7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9.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0.png"/></Relationships>
</file>

<file path=ppt/slides/_rels/slide23.xml.rels><?xml version="1.0" encoding="UTF-8" standalone="yes"?>
<Relationships xmlns="http://schemas.openxmlformats.org/package/2006/relationships"><Relationship Id="rId3" Type="http://schemas.openxmlformats.org/officeDocument/2006/relationships/image" Target="../media/image81.jpeg"/><Relationship Id="rId4" Type="http://schemas.openxmlformats.org/officeDocument/2006/relationships/image" Target="../media/image82.png"/><Relationship Id="rId5" Type="http://schemas.openxmlformats.org/officeDocument/2006/relationships/image" Target="../media/image8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4.xml.rels><?xml version="1.0" encoding="UTF-8" standalone="yes"?>
<Relationships xmlns="http://schemas.openxmlformats.org/package/2006/relationships"><Relationship Id="rId3" Type="http://schemas.openxmlformats.org/officeDocument/2006/relationships/image" Target="../media/image84.jpeg"/><Relationship Id="rId4" Type="http://schemas.openxmlformats.org/officeDocument/2006/relationships/image" Target="../media/image85.png"/><Relationship Id="rId5" Type="http://schemas.openxmlformats.org/officeDocument/2006/relationships/image" Target="../media/image86.png"/><Relationship Id="rId6" Type="http://schemas.openxmlformats.org/officeDocument/2006/relationships/image" Target="../media/image82.png"/><Relationship Id="rId7" Type="http://schemas.openxmlformats.org/officeDocument/2006/relationships/image" Target="../media/image87.png"/><Relationship Id="rId8" Type="http://schemas.openxmlformats.org/officeDocument/2006/relationships/image" Target="../media/image83.png"/><Relationship Id="rId9" Type="http://schemas.openxmlformats.org/officeDocument/2006/relationships/image" Target="../media/image81.jpeg"/><Relationship Id="rId10"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9.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mailto:jjohansen@nordicedge.se" TargetMode="External"/><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9" Type="http://schemas.openxmlformats.org/officeDocument/2006/relationships/image" Target="../media/image15.png"/><Relationship Id="rId20" Type="http://schemas.openxmlformats.org/officeDocument/2006/relationships/image" Target="../media/image26.png"/><Relationship Id="rId21" Type="http://schemas.openxmlformats.org/officeDocument/2006/relationships/image" Target="../media/image27.png"/><Relationship Id="rId22" Type="http://schemas.openxmlformats.org/officeDocument/2006/relationships/image" Target="../media/image28.png"/><Relationship Id="rId23" Type="http://schemas.openxmlformats.org/officeDocument/2006/relationships/image" Target="../media/image29.png"/><Relationship Id="rId24" Type="http://schemas.openxmlformats.org/officeDocument/2006/relationships/image" Target="../media/image30.png"/><Relationship Id="rId25" Type="http://schemas.openxmlformats.org/officeDocument/2006/relationships/image" Target="../media/image31.png"/><Relationship Id="rId26" Type="http://schemas.openxmlformats.org/officeDocument/2006/relationships/image" Target="../media/image32.png"/><Relationship Id="rId27" Type="http://schemas.openxmlformats.org/officeDocument/2006/relationships/image" Target="../media/image33.png"/><Relationship Id="rId28" Type="http://schemas.openxmlformats.org/officeDocument/2006/relationships/image" Target="../media/image34.png"/><Relationship Id="rId29" Type="http://schemas.openxmlformats.org/officeDocument/2006/relationships/image" Target="../media/image35.png"/><Relationship Id="rId10" Type="http://schemas.openxmlformats.org/officeDocument/2006/relationships/image" Target="../media/image16.jpeg"/><Relationship Id="rId11" Type="http://schemas.openxmlformats.org/officeDocument/2006/relationships/image" Target="../media/image17.png"/><Relationship Id="rId12" Type="http://schemas.openxmlformats.org/officeDocument/2006/relationships/image" Target="../media/image18.png"/><Relationship Id="rId13" Type="http://schemas.openxmlformats.org/officeDocument/2006/relationships/image" Target="../media/image19.png"/><Relationship Id="rId14" Type="http://schemas.openxmlformats.org/officeDocument/2006/relationships/image" Target="../media/image20.png"/><Relationship Id="rId15" Type="http://schemas.openxmlformats.org/officeDocument/2006/relationships/image" Target="../media/image21.png"/><Relationship Id="rId16" Type="http://schemas.openxmlformats.org/officeDocument/2006/relationships/image" Target="../media/image22.jpeg"/><Relationship Id="rId17" Type="http://schemas.openxmlformats.org/officeDocument/2006/relationships/image" Target="../media/image23.png"/><Relationship Id="rId18" Type="http://schemas.openxmlformats.org/officeDocument/2006/relationships/image" Target="../media/image24.png"/><Relationship Id="rId19"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9" Type="http://schemas.openxmlformats.org/officeDocument/2006/relationships/image" Target="../media/image43.jpeg"/><Relationship Id="rId20" Type="http://schemas.openxmlformats.org/officeDocument/2006/relationships/image" Target="../media/image54.tiff"/><Relationship Id="rId21" Type="http://schemas.openxmlformats.org/officeDocument/2006/relationships/image" Target="../media/image55.jpeg"/><Relationship Id="rId22" Type="http://schemas.openxmlformats.org/officeDocument/2006/relationships/image" Target="../media/image56.gif"/><Relationship Id="rId23" Type="http://schemas.openxmlformats.org/officeDocument/2006/relationships/image" Target="../media/image57.png"/><Relationship Id="rId10" Type="http://schemas.openxmlformats.org/officeDocument/2006/relationships/image" Target="../media/image44.png"/><Relationship Id="rId11" Type="http://schemas.openxmlformats.org/officeDocument/2006/relationships/image" Target="../media/image45.jpeg"/><Relationship Id="rId12" Type="http://schemas.openxmlformats.org/officeDocument/2006/relationships/image" Target="../media/image46.jpeg"/><Relationship Id="rId13" Type="http://schemas.openxmlformats.org/officeDocument/2006/relationships/image" Target="../media/image47.png"/><Relationship Id="rId14" Type="http://schemas.openxmlformats.org/officeDocument/2006/relationships/image" Target="../media/image48.jpeg"/><Relationship Id="rId15" Type="http://schemas.openxmlformats.org/officeDocument/2006/relationships/image" Target="../media/image49.png"/><Relationship Id="rId16" Type="http://schemas.openxmlformats.org/officeDocument/2006/relationships/image" Target="../media/image50.jpeg"/><Relationship Id="rId17" Type="http://schemas.openxmlformats.org/officeDocument/2006/relationships/image" Target="../media/image51.jpeg"/><Relationship Id="rId18" Type="http://schemas.openxmlformats.org/officeDocument/2006/relationships/image" Target="../media/image52.png"/><Relationship Id="rId19"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jpeg"/><Relationship Id="rId7" Type="http://schemas.openxmlformats.org/officeDocument/2006/relationships/image" Target="../media/image41.jpeg"/><Relationship Id="rId8" Type="http://schemas.openxmlformats.org/officeDocument/2006/relationships/image" Target="../media/image4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1.png"/><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9.xml.rels><?xml version="1.0" encoding="UTF-8" standalone="yes"?>
<Relationships xmlns="http://schemas.openxmlformats.org/package/2006/relationships"><Relationship Id="rId3" Type="http://schemas.openxmlformats.org/officeDocument/2006/relationships/image" Target="../media/image63.jpe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jpeg"/><Relationship Id="rId7" Type="http://schemas.openxmlformats.org/officeDocument/2006/relationships/image" Target="../media/image67.jpeg"/><Relationship Id="rId8" Type="http://schemas.openxmlformats.org/officeDocument/2006/relationships/image" Target="../media/image68.png"/><Relationship Id="rId1" Type="http://schemas.openxmlformats.org/officeDocument/2006/relationships/slideLayout" Target="../slideLayouts/slideLayout2.xml"/><Relationship Id="rId2" Type="http://schemas.openxmlformats.org/officeDocument/2006/relationships/image" Target="../media/image6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9" name="Rectangle 2"/>
          <p:cNvSpPr>
            <a:spLocks/>
          </p:cNvSpPr>
          <p:nvPr/>
        </p:nvSpPr>
        <p:spPr bwMode="auto">
          <a:xfrm>
            <a:off x="5815889" y="5344180"/>
            <a:ext cx="2108911" cy="523220"/>
          </a:xfrm>
          <a:prstGeom prst="rect">
            <a:avLst/>
          </a:prstGeom>
          <a:noFill/>
          <a:ln w="12700">
            <a:noFill/>
            <a:miter lim="800000"/>
            <a:headEnd/>
            <a:tailEnd/>
          </a:ln>
        </p:spPr>
        <p:txBody>
          <a:bodyPr wrap="none" lIns="0" tIns="0" rIns="0" bIns="0" anchor="ctr">
            <a:spAutoFit/>
          </a:bodyPr>
          <a:lstStyle/>
          <a:p>
            <a:pPr algn="ctr"/>
            <a:r>
              <a:rPr lang="en-US" sz="1700" u="sng" dirty="0" smtClean="0">
                <a:latin typeface="Trebuchet MS" charset="0"/>
                <a:sym typeface="Trebuchet MS" charset="0"/>
                <a:hlinkClick r:id="rId2"/>
              </a:rPr>
              <a:t>www.nordicedge.com</a:t>
            </a:r>
            <a:endParaRPr lang="en-US" sz="1700" u="sng" dirty="0">
              <a:latin typeface="Trebuchet MS" charset="0"/>
              <a:sym typeface="Trebuchet MS" charset="0"/>
            </a:endParaRPr>
          </a:p>
          <a:p>
            <a:pPr algn="ctr"/>
            <a:endParaRPr lang="en-US" sz="1700" u="sng" dirty="0" smtClean="0">
              <a:latin typeface="Trebuchet MS" charset="0"/>
              <a:sym typeface="Trebuchet MS" charset="0"/>
            </a:endParaRPr>
          </a:p>
        </p:txBody>
      </p:sp>
      <p:sp>
        <p:nvSpPr>
          <p:cNvPr id="137220" name="Rectangle 3"/>
          <p:cNvSpPr>
            <a:spLocks noGrp="1" noChangeArrowheads="1"/>
          </p:cNvSpPr>
          <p:nvPr>
            <p:ph type="title"/>
          </p:nvPr>
        </p:nvSpPr>
        <p:spPr/>
        <p:txBody>
          <a:bodyPr vert="horz">
            <a:normAutofit/>
          </a:bodyPr>
          <a:lstStyle/>
          <a:p>
            <a:pPr eaLnBrk="1" hangingPunct="1"/>
            <a:r>
              <a:rPr lang="en-US" dirty="0" smtClean="0">
                <a:latin typeface="Trebuchet MS"/>
                <a:cs typeface="Trebuchet MS"/>
              </a:rPr>
              <a:t>Nordic Edge</a:t>
            </a:r>
          </a:p>
        </p:txBody>
      </p:sp>
      <p:grpSp>
        <p:nvGrpSpPr>
          <p:cNvPr id="5" name="Group 4"/>
          <p:cNvGrpSpPr>
            <a:grpSpLocks/>
          </p:cNvGrpSpPr>
          <p:nvPr/>
        </p:nvGrpSpPr>
        <p:grpSpPr bwMode="auto">
          <a:xfrm>
            <a:off x="762000" y="4572000"/>
            <a:ext cx="2020118" cy="1351359"/>
            <a:chOff x="0" y="0"/>
            <a:chExt cx="3192" cy="1968"/>
          </a:xfrm>
        </p:grpSpPr>
        <p:pic>
          <p:nvPicPr>
            <p:cNvPr id="6" name="Picture 2"/>
            <p:cNvPicPr>
              <a:picLocks noChangeArrowheads="1"/>
            </p:cNvPicPr>
            <p:nvPr/>
          </p:nvPicPr>
          <p:blipFill>
            <a:blip r:embed="rId3" cstate="print"/>
            <a:srcRect/>
            <a:stretch>
              <a:fillRect/>
            </a:stretch>
          </p:blipFill>
          <p:spPr bwMode="auto">
            <a:xfrm>
              <a:off x="128" y="96"/>
              <a:ext cx="2936" cy="1616"/>
            </a:xfrm>
            <a:prstGeom prst="rect">
              <a:avLst/>
            </a:prstGeom>
            <a:noFill/>
            <a:ln w="12700">
              <a:noFill/>
              <a:miter lim="800000"/>
              <a:headEnd/>
              <a:tailEnd/>
            </a:ln>
          </p:spPr>
        </p:pic>
        <p:pic>
          <p:nvPicPr>
            <p:cNvPr id="7" name="Picture 3"/>
            <p:cNvPicPr>
              <a:picLocks noChangeArrowheads="1"/>
            </p:cNvPicPr>
            <p:nvPr/>
          </p:nvPicPr>
          <p:blipFill>
            <a:blip r:embed="rId4" cstate="print"/>
            <a:srcRect/>
            <a:stretch>
              <a:fillRect/>
            </a:stretch>
          </p:blipFill>
          <p:spPr bwMode="auto">
            <a:xfrm>
              <a:off x="0" y="0"/>
              <a:ext cx="3192" cy="1968"/>
            </a:xfrm>
            <a:prstGeom prst="rect">
              <a:avLst/>
            </a:prstGeom>
            <a:noFill/>
            <a:ln w="12700">
              <a:noFill/>
              <a:miter lim="800000"/>
              <a:headEnd/>
              <a:tailEnd/>
            </a:ln>
          </p:spPr>
        </p:pic>
      </p:grpSp>
      <p:pic>
        <p:nvPicPr>
          <p:cNvPr id="11" name="Picture 5"/>
          <p:cNvPicPr>
            <a:picLocks noChangeAspect="1" noChangeArrowheads="1"/>
          </p:cNvPicPr>
          <p:nvPr/>
        </p:nvPicPr>
        <p:blipFill>
          <a:blip r:embed="rId5" cstate="print"/>
          <a:srcRect/>
          <a:stretch>
            <a:fillRect/>
          </a:stretch>
        </p:blipFill>
        <p:spPr bwMode="auto">
          <a:xfrm>
            <a:off x="2819400" y="4191000"/>
            <a:ext cx="1040130" cy="685800"/>
          </a:xfrm>
          <a:prstGeom prst="rect">
            <a:avLst/>
          </a:prstGeom>
          <a:noFill/>
          <a:ln w="12700" cap="flat">
            <a:noFill/>
            <a:miter lim="800000"/>
            <a:headEnd/>
            <a:tailEnd/>
          </a:ln>
        </p:spPr>
      </p:pic>
      <p:sp>
        <p:nvSpPr>
          <p:cNvPr id="12" name="Rectangle 3"/>
          <p:cNvSpPr txBox="1">
            <a:spLocks noChangeArrowheads="1"/>
          </p:cNvSpPr>
          <p:nvPr/>
        </p:nvSpPr>
        <p:spPr>
          <a:xfrm>
            <a:off x="0" y="1803400"/>
            <a:ext cx="9144000" cy="1244600"/>
          </a:xfrm>
          <a:prstGeom prst="rect">
            <a:avLst/>
          </a:prstGeom>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effectLst/>
                <a:uLnTx/>
                <a:uFillTx/>
                <a:latin typeface="Trebuchet MS"/>
                <a:ea typeface="+mj-ea"/>
                <a:cs typeface="Trebuchet MS"/>
              </a:rPr>
              <a:t>Nordic Edge Authentication Platform</a:t>
            </a:r>
            <a:endParaRPr kumimoji="0" lang="en-US" sz="3600" b="0" i="0" u="none" strike="noStrike" kern="1200" cap="none" spc="0" normalizeH="0" baseline="0" noProof="0" dirty="0">
              <a:ln>
                <a:noFill/>
              </a:ln>
              <a:effectLst/>
              <a:uLnTx/>
              <a:uFillTx/>
              <a:latin typeface="Trebuchet MS"/>
              <a:ea typeface="+mj-ea"/>
              <a:cs typeface="Trebuchet MS"/>
            </a:endParaRPr>
          </a:p>
        </p:txBody>
      </p:sp>
      <p:sp>
        <p:nvSpPr>
          <p:cNvPr id="13" name="Rectangle 4"/>
          <p:cNvSpPr txBox="1">
            <a:spLocks noChangeArrowheads="1"/>
          </p:cNvSpPr>
          <p:nvPr/>
        </p:nvSpPr>
        <p:spPr>
          <a:xfrm>
            <a:off x="0" y="2971800"/>
            <a:ext cx="9144000" cy="1371600"/>
          </a:xfrm>
          <a:prstGeom prst="rect">
            <a:avLst/>
          </a:prstGeom>
          <a:ln/>
        </p:spPr>
        <p:txBody>
          <a:bodyPr vert="horz" lIns="91440" tIns="45720" rIns="91440" bIns="45720" rtlCol="0">
            <a:normAutofit/>
          </a:bodyPr>
          <a:lstStyle/>
          <a:p>
            <a:pPr marL="509588" marR="0" lvl="0" indent="-509588" algn="ctr" defTabSz="914400" rtl="0" eaLnBrk="1" fontAlgn="auto" latinLnBrk="0" hangingPunct="1">
              <a:lnSpc>
                <a:spcPct val="110000"/>
              </a:lnSpc>
              <a:spcBef>
                <a:spcPct val="20000"/>
              </a:spcBef>
              <a:spcAft>
                <a:spcPts val="0"/>
              </a:spcAft>
              <a:buClrTx/>
              <a:buSzPct val="130000"/>
              <a:tabLst/>
              <a:defRPr/>
            </a:pPr>
            <a:r>
              <a:rPr kumimoji="0" lang="en-US" sz="2400" b="0" i="1" u="none" strike="noStrike" kern="1200" cap="none" spc="0" normalizeH="0" baseline="0" noProof="0" dirty="0" smtClean="0">
                <a:ln>
                  <a:noFill/>
                </a:ln>
                <a:solidFill>
                  <a:schemeClr val="tx1"/>
                </a:solidFill>
                <a:effectLst/>
                <a:uLnTx/>
                <a:uFillTx/>
                <a:latin typeface="Trebuchet MS"/>
                <a:ea typeface="+mn-ea"/>
                <a:cs typeface="Trebuchet MS"/>
              </a:rPr>
              <a:t>Easy, Quick, Reliable Authentication for Both Local and                        Cloud Applications</a:t>
            </a:r>
            <a:endParaRPr kumimoji="0" lang="en-US" sz="2400" b="0" i="1" u="none" strike="noStrike" kern="1200" cap="none" spc="0" normalizeH="0" baseline="0" noProof="0" dirty="0">
              <a:ln>
                <a:noFill/>
              </a:ln>
              <a:solidFill>
                <a:schemeClr val="tx1"/>
              </a:solidFill>
              <a:effectLst/>
              <a:uLnTx/>
              <a:uFillTx/>
              <a:latin typeface="Trebuchet MS"/>
              <a:ea typeface="+mn-ea"/>
              <a:cs typeface="Trebuchet MS"/>
            </a:endParaRPr>
          </a:p>
        </p:txBody>
      </p:sp>
      <p:sp>
        <p:nvSpPr>
          <p:cNvPr id="10" name="Rectangle 2"/>
          <p:cNvSpPr>
            <a:spLocks/>
          </p:cNvSpPr>
          <p:nvPr/>
        </p:nvSpPr>
        <p:spPr bwMode="auto">
          <a:xfrm>
            <a:off x="125016" y="6661547"/>
            <a:ext cx="2848534" cy="153888"/>
          </a:xfrm>
          <a:prstGeom prst="rect">
            <a:avLst/>
          </a:prstGeom>
          <a:noFill/>
          <a:ln w="12700">
            <a:noFill/>
            <a:miter lim="800000"/>
            <a:headEnd/>
            <a:tailEnd/>
          </a:ln>
        </p:spPr>
        <p:txBody>
          <a:bodyPr wrap="none" lIns="0" tIns="0" rIns="28572" bIns="0">
            <a:spAutoFit/>
          </a:bodyPr>
          <a:lstStyle/>
          <a:p>
            <a:r>
              <a:rPr lang="en-US" sz="1000" b="1" dirty="0">
                <a:solidFill>
                  <a:srgbClr val="535454"/>
                </a:solidFill>
                <a:latin typeface="Trebuchet MS" charset="0"/>
                <a:sym typeface="Trebuchet MS" charset="0"/>
              </a:rPr>
              <a:t>©</a:t>
            </a:r>
            <a:r>
              <a:rPr lang="en-US" sz="800" b="1" dirty="0">
                <a:solidFill>
                  <a:srgbClr val="535454"/>
                </a:solidFill>
                <a:latin typeface="Trebuchet MS" charset="0"/>
                <a:sym typeface="Trebuchet MS" charset="0"/>
              </a:rPr>
              <a:t> Nordic Edge™ – The provider of secure identity solutions</a:t>
            </a:r>
          </a:p>
        </p:txBody>
      </p:sp>
      <p:sp>
        <p:nvSpPr>
          <p:cNvPr id="14" name="Line 3"/>
          <p:cNvSpPr>
            <a:spLocks noChangeShapeType="1"/>
          </p:cNvSpPr>
          <p:nvPr/>
        </p:nvSpPr>
        <p:spPr bwMode="auto">
          <a:xfrm>
            <a:off x="-23440" y="6592342"/>
            <a:ext cx="9178603" cy="12279"/>
          </a:xfrm>
          <a:prstGeom prst="line">
            <a:avLst/>
          </a:prstGeom>
          <a:noFill/>
          <a:ln w="25400">
            <a:solidFill>
              <a:srgbClr val="4D4D4D"/>
            </a:solidFill>
            <a:prstDash val="sysDot"/>
            <a:round/>
            <a:headEnd/>
            <a:tailEnd/>
          </a:ln>
        </p:spPr>
        <p:txBody>
          <a:bodyPr lIns="0" tIns="0" rIns="0" bIns="0"/>
          <a:lstStyle/>
          <a:p>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rebuchet MS"/>
                <a:cs typeface="Trebuchet MS"/>
              </a:rPr>
              <a:t>Automate and streamline administration</a:t>
            </a:r>
            <a:endParaRPr lang="en-US" dirty="0">
              <a:latin typeface="Trebuchet MS"/>
              <a:cs typeface="Trebuchet MS"/>
            </a:endParaRPr>
          </a:p>
        </p:txBody>
      </p:sp>
      <p:sp>
        <p:nvSpPr>
          <p:cNvPr id="3" name="Content Placeholder 2"/>
          <p:cNvSpPr>
            <a:spLocks noGrp="1"/>
          </p:cNvSpPr>
          <p:nvPr>
            <p:ph idx="1"/>
          </p:nvPr>
        </p:nvSpPr>
        <p:spPr/>
        <p:txBody>
          <a:bodyPr/>
          <a:lstStyle/>
          <a:p>
            <a:r>
              <a:rPr lang="en-US" dirty="0" smtClean="0">
                <a:solidFill>
                  <a:srgbClr val="1A1A1A"/>
                </a:solidFill>
                <a:latin typeface="Trebuchet MS"/>
                <a:cs typeface="Trebuchet MS"/>
              </a:rPr>
              <a:t>User self enrollment (customized)</a:t>
            </a:r>
          </a:p>
          <a:p>
            <a:r>
              <a:rPr lang="en-US" dirty="0" smtClean="0">
                <a:solidFill>
                  <a:srgbClr val="1A1A1A"/>
                </a:solidFill>
                <a:latin typeface="Trebuchet MS"/>
                <a:cs typeface="Trebuchet MS"/>
              </a:rPr>
              <a:t>User self administration (Password Kiosk)</a:t>
            </a:r>
          </a:p>
          <a:p>
            <a:r>
              <a:rPr lang="en-US" dirty="0" smtClean="0">
                <a:solidFill>
                  <a:srgbClr val="1A1A1A"/>
                </a:solidFill>
                <a:latin typeface="Trebuchet MS"/>
                <a:cs typeface="Trebuchet MS"/>
              </a:rPr>
              <a:t>Automatic Key Enrollment</a:t>
            </a:r>
          </a:p>
          <a:p>
            <a:r>
              <a:rPr lang="en-US" dirty="0" smtClean="0">
                <a:solidFill>
                  <a:srgbClr val="1A1A1A"/>
                </a:solidFill>
                <a:latin typeface="Trebuchet MS"/>
                <a:cs typeface="Trebuchet MS"/>
              </a:rPr>
              <a:t>Benefits:</a:t>
            </a:r>
          </a:p>
          <a:p>
            <a:pPr lvl="1"/>
            <a:r>
              <a:rPr lang="en-US" dirty="0" smtClean="0">
                <a:solidFill>
                  <a:srgbClr val="1A1A1A"/>
                </a:solidFill>
                <a:latin typeface="Trebuchet MS"/>
                <a:cs typeface="Trebuchet MS"/>
              </a:rPr>
              <a:t>Significantly reduce administrator time to operate and support solution</a:t>
            </a:r>
          </a:p>
          <a:p>
            <a:pPr lvl="1"/>
            <a:r>
              <a:rPr lang="en-US" dirty="0" smtClean="0">
                <a:solidFill>
                  <a:srgbClr val="1A1A1A"/>
                </a:solidFill>
                <a:latin typeface="Trebuchet MS"/>
                <a:cs typeface="Trebuchet MS"/>
              </a:rPr>
              <a:t>Better customer service through automation</a:t>
            </a:r>
          </a:p>
          <a:p>
            <a:pPr lvl="1">
              <a:buNone/>
            </a:pPr>
            <a:endParaRPr lang="en-US" dirty="0" smtClean="0">
              <a:solidFill>
                <a:srgbClr val="1A1A1A"/>
              </a:solidFill>
              <a:latin typeface="Trebuchet MS"/>
              <a:cs typeface="Trebuchet MS"/>
            </a:endParaRPr>
          </a:p>
          <a:p>
            <a:endParaRPr lang="en-US" dirty="0">
              <a:latin typeface="Trebuchet MS"/>
              <a:cs typeface="Trebuchet MS"/>
            </a:endParaRPr>
          </a:p>
        </p:txBody>
      </p:sp>
      <p:sp>
        <p:nvSpPr>
          <p:cNvPr id="4" name="Rectangle 2"/>
          <p:cNvSpPr>
            <a:spLocks/>
          </p:cNvSpPr>
          <p:nvPr/>
        </p:nvSpPr>
        <p:spPr bwMode="auto">
          <a:xfrm>
            <a:off x="125016" y="6661547"/>
            <a:ext cx="2848534" cy="153888"/>
          </a:xfrm>
          <a:prstGeom prst="rect">
            <a:avLst/>
          </a:prstGeom>
          <a:noFill/>
          <a:ln w="12700">
            <a:noFill/>
            <a:miter lim="800000"/>
            <a:headEnd/>
            <a:tailEnd/>
          </a:ln>
        </p:spPr>
        <p:txBody>
          <a:bodyPr wrap="none" lIns="0" tIns="0" rIns="28572" bIns="0">
            <a:spAutoFit/>
          </a:bodyPr>
          <a:lstStyle/>
          <a:p>
            <a:r>
              <a:rPr lang="en-US" sz="1000" b="1" dirty="0">
                <a:solidFill>
                  <a:srgbClr val="535454"/>
                </a:solidFill>
                <a:latin typeface="Trebuchet MS" charset="0"/>
                <a:sym typeface="Trebuchet MS" charset="0"/>
              </a:rPr>
              <a:t>©</a:t>
            </a:r>
            <a:r>
              <a:rPr lang="en-US" sz="800" b="1" dirty="0">
                <a:solidFill>
                  <a:srgbClr val="535454"/>
                </a:solidFill>
                <a:latin typeface="Trebuchet MS" charset="0"/>
                <a:sym typeface="Trebuchet MS" charset="0"/>
              </a:rPr>
              <a:t> Nordic Edge™ – The provider of secure identity solutions</a:t>
            </a:r>
          </a:p>
        </p:txBody>
      </p:sp>
      <p:sp>
        <p:nvSpPr>
          <p:cNvPr id="5" name="Line 3"/>
          <p:cNvSpPr>
            <a:spLocks noChangeShapeType="1"/>
          </p:cNvSpPr>
          <p:nvPr/>
        </p:nvSpPr>
        <p:spPr bwMode="auto">
          <a:xfrm>
            <a:off x="-23440" y="6592342"/>
            <a:ext cx="9178603" cy="12279"/>
          </a:xfrm>
          <a:prstGeom prst="line">
            <a:avLst/>
          </a:prstGeom>
          <a:noFill/>
          <a:ln w="25400">
            <a:solidFill>
              <a:srgbClr val="4D4D4D"/>
            </a:solidFill>
            <a:prstDash val="sysDot"/>
            <a:round/>
            <a:headEnd/>
            <a:tailEnd/>
          </a:ln>
        </p:spPr>
        <p:txBody>
          <a:bodyPr lIns="0" tIns="0" rIns="0" bIns="0"/>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latin typeface="Trebuchet MS"/>
                <a:cs typeface="Trebuchet MS"/>
              </a:rPr>
              <a:t>Nordic Edge Pledge Mobile Token</a:t>
            </a:r>
            <a:endParaRPr lang="en-US" dirty="0">
              <a:latin typeface="Trebuchet MS"/>
              <a:cs typeface="Trebuchet MS"/>
            </a:endParaRPr>
          </a:p>
        </p:txBody>
      </p:sp>
      <p:sp>
        <p:nvSpPr>
          <p:cNvPr id="8" name="Content Placeholder 7"/>
          <p:cNvSpPr>
            <a:spLocks noGrp="1"/>
          </p:cNvSpPr>
          <p:nvPr>
            <p:ph idx="1"/>
          </p:nvPr>
        </p:nvSpPr>
        <p:spPr/>
        <p:txBody>
          <a:bodyPr>
            <a:normAutofit fontScale="92500" lnSpcReduction="20000"/>
          </a:bodyPr>
          <a:lstStyle/>
          <a:p>
            <a:r>
              <a:rPr lang="en-US" dirty="0" smtClean="0">
                <a:latin typeface="Trebuchet MS"/>
                <a:cs typeface="Trebuchet MS"/>
              </a:rPr>
              <a:t>Software that securely generates One Time Password </a:t>
            </a:r>
          </a:p>
          <a:p>
            <a:r>
              <a:rPr lang="en-US" dirty="0" smtClean="0">
                <a:latin typeface="Trebuchet MS"/>
                <a:cs typeface="Trebuchet MS"/>
              </a:rPr>
              <a:t>Runs on all leading platforms:  </a:t>
            </a:r>
          </a:p>
          <a:p>
            <a:pPr lvl="1"/>
            <a:r>
              <a:rPr lang="en-US" dirty="0" smtClean="0">
                <a:latin typeface="Trebuchet MS"/>
                <a:cs typeface="Trebuchet MS"/>
              </a:rPr>
              <a:t>Blackberry, iPhone, iPad, Android, 			          Windows Mobile</a:t>
            </a:r>
          </a:p>
          <a:p>
            <a:pPr lvl="1"/>
            <a:r>
              <a:rPr lang="en-US" dirty="0" smtClean="0">
                <a:latin typeface="Trebuchet MS"/>
                <a:cs typeface="Trebuchet MS"/>
              </a:rPr>
              <a:t>PC/Mac</a:t>
            </a:r>
          </a:p>
          <a:p>
            <a:r>
              <a:rPr lang="en-US" dirty="0" smtClean="0">
                <a:latin typeface="Trebuchet MS"/>
                <a:cs typeface="Trebuchet MS"/>
              </a:rPr>
              <a:t>Automatic key enrollment</a:t>
            </a:r>
          </a:p>
          <a:p>
            <a:r>
              <a:rPr lang="en-US" dirty="0" smtClean="0">
                <a:latin typeface="Trebuchet MS"/>
                <a:cs typeface="Trebuchet MS"/>
              </a:rPr>
              <a:t>No administration</a:t>
            </a:r>
          </a:p>
          <a:p>
            <a:r>
              <a:rPr lang="en-US" dirty="0" smtClean="0">
                <a:latin typeface="Trebuchet MS"/>
                <a:cs typeface="Trebuchet MS"/>
              </a:rPr>
              <a:t>Customized look</a:t>
            </a:r>
          </a:p>
          <a:p>
            <a:r>
              <a:rPr lang="en-US" dirty="0" smtClean="0">
                <a:latin typeface="Trebuchet MS"/>
                <a:cs typeface="Trebuchet MS"/>
              </a:rPr>
              <a:t>Support for signing</a:t>
            </a:r>
          </a:p>
          <a:p>
            <a:r>
              <a:rPr lang="en-US" dirty="0" smtClean="0">
                <a:latin typeface="Trebuchet MS"/>
                <a:cs typeface="Trebuchet MS"/>
              </a:rPr>
              <a:t>Multiple profiles</a:t>
            </a:r>
          </a:p>
          <a:p>
            <a:endParaRPr lang="en-US" dirty="0">
              <a:latin typeface="Trebuchet MS"/>
              <a:cs typeface="Trebuchet MS"/>
            </a:endParaRPr>
          </a:p>
        </p:txBody>
      </p:sp>
      <p:pic>
        <p:nvPicPr>
          <p:cNvPr id="9" name="Picture 5"/>
          <p:cNvPicPr>
            <a:picLocks noChangeAspect="1" noChangeArrowheads="1"/>
          </p:cNvPicPr>
          <p:nvPr/>
        </p:nvPicPr>
        <p:blipFill>
          <a:blip r:embed="rId2" cstate="print"/>
          <a:srcRect/>
          <a:stretch>
            <a:fillRect/>
          </a:stretch>
        </p:blipFill>
        <p:spPr bwMode="auto">
          <a:xfrm>
            <a:off x="5088862" y="3276600"/>
            <a:ext cx="3597938" cy="3008964"/>
          </a:xfrm>
          <a:prstGeom prst="rect">
            <a:avLst/>
          </a:prstGeom>
          <a:noFill/>
          <a:ln w="25400" cap="flat">
            <a:noFill/>
            <a:round/>
            <a:headEnd/>
            <a:tailEnd/>
          </a:ln>
          <a:effectLst>
            <a:outerShdw dist="76199" dir="2700000" algn="ctr" rotWithShape="0">
              <a:srgbClr val="000000">
                <a:alpha val="75000"/>
              </a:srgbClr>
            </a:outerShdw>
          </a:effectLst>
        </p:spPr>
      </p:pic>
      <p:sp>
        <p:nvSpPr>
          <p:cNvPr id="10" name="Rectangle 2"/>
          <p:cNvSpPr>
            <a:spLocks/>
          </p:cNvSpPr>
          <p:nvPr/>
        </p:nvSpPr>
        <p:spPr bwMode="auto">
          <a:xfrm>
            <a:off x="125016" y="6661547"/>
            <a:ext cx="2848534" cy="153888"/>
          </a:xfrm>
          <a:prstGeom prst="rect">
            <a:avLst/>
          </a:prstGeom>
          <a:noFill/>
          <a:ln w="12700">
            <a:noFill/>
            <a:miter lim="800000"/>
            <a:headEnd/>
            <a:tailEnd/>
          </a:ln>
        </p:spPr>
        <p:txBody>
          <a:bodyPr wrap="none" lIns="0" tIns="0" rIns="28572" bIns="0">
            <a:spAutoFit/>
          </a:bodyPr>
          <a:lstStyle/>
          <a:p>
            <a:r>
              <a:rPr lang="en-US" sz="1000" b="1" dirty="0">
                <a:solidFill>
                  <a:srgbClr val="535454"/>
                </a:solidFill>
                <a:latin typeface="Trebuchet MS" charset="0"/>
                <a:sym typeface="Trebuchet MS" charset="0"/>
              </a:rPr>
              <a:t>©</a:t>
            </a:r>
            <a:r>
              <a:rPr lang="en-US" sz="800" b="1" dirty="0">
                <a:solidFill>
                  <a:srgbClr val="535454"/>
                </a:solidFill>
                <a:latin typeface="Trebuchet MS" charset="0"/>
                <a:sym typeface="Trebuchet MS" charset="0"/>
              </a:rPr>
              <a:t> Nordic Edge™ – The provider of secure identity solutions</a:t>
            </a:r>
          </a:p>
        </p:txBody>
      </p:sp>
      <p:sp>
        <p:nvSpPr>
          <p:cNvPr id="11" name="Line 3"/>
          <p:cNvSpPr>
            <a:spLocks noChangeShapeType="1"/>
          </p:cNvSpPr>
          <p:nvPr/>
        </p:nvSpPr>
        <p:spPr bwMode="auto">
          <a:xfrm>
            <a:off x="-23440" y="6592342"/>
            <a:ext cx="9178603" cy="12279"/>
          </a:xfrm>
          <a:prstGeom prst="line">
            <a:avLst/>
          </a:prstGeom>
          <a:noFill/>
          <a:ln w="25400">
            <a:solidFill>
              <a:srgbClr val="4D4D4D"/>
            </a:solidFill>
            <a:prstDash val="sysDot"/>
            <a:round/>
            <a:headEnd/>
            <a:tailEnd/>
          </a:ln>
        </p:spPr>
        <p:txBody>
          <a:bodyPr lIns="0" tIns="0" rIns="0" bIns="0"/>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a:cs typeface="Trebuchet MS"/>
              </a:rPr>
              <a:t>Pledge Token Benefits</a:t>
            </a:r>
            <a:endParaRPr lang="en-US" dirty="0">
              <a:latin typeface="Trebuchet MS"/>
              <a:cs typeface="Trebuchet MS"/>
            </a:endParaRPr>
          </a:p>
        </p:txBody>
      </p:sp>
      <p:sp>
        <p:nvSpPr>
          <p:cNvPr id="3" name="Content Placeholder 2"/>
          <p:cNvSpPr>
            <a:spLocks noGrp="1"/>
          </p:cNvSpPr>
          <p:nvPr>
            <p:ph idx="1"/>
          </p:nvPr>
        </p:nvSpPr>
        <p:spPr/>
        <p:txBody>
          <a:bodyPr>
            <a:normAutofit fontScale="85000" lnSpcReduction="10000"/>
          </a:bodyPr>
          <a:lstStyle/>
          <a:p>
            <a:pPr lvl="0"/>
            <a:r>
              <a:rPr lang="en-US" dirty="0" smtClean="0">
                <a:latin typeface="Trebuchet MS"/>
                <a:cs typeface="Trebuchet MS"/>
              </a:rPr>
              <a:t>Automatic, over the air download and enrollment for instant access</a:t>
            </a:r>
          </a:p>
          <a:p>
            <a:pPr lvl="0"/>
            <a:r>
              <a:rPr lang="en-US" dirty="0" smtClean="0">
                <a:latin typeface="Trebuchet MS"/>
                <a:cs typeface="Trebuchet MS"/>
              </a:rPr>
              <a:t>Reduce costs</a:t>
            </a:r>
          </a:p>
          <a:p>
            <a:pPr lvl="1"/>
            <a:r>
              <a:rPr lang="en-US" dirty="0">
                <a:latin typeface="Trebuchet MS"/>
                <a:cs typeface="Trebuchet MS"/>
              </a:rPr>
              <a:t>Automated provisioning</a:t>
            </a:r>
          </a:p>
          <a:p>
            <a:pPr lvl="1"/>
            <a:r>
              <a:rPr lang="en-US" dirty="0">
                <a:latin typeface="Trebuchet MS"/>
                <a:cs typeface="Trebuchet MS"/>
              </a:rPr>
              <a:t>License included for free with OTP Software license</a:t>
            </a:r>
          </a:p>
          <a:p>
            <a:pPr lvl="1"/>
            <a:r>
              <a:rPr lang="en-US" dirty="0">
                <a:latin typeface="Trebuchet MS"/>
                <a:cs typeface="Trebuchet MS"/>
              </a:rPr>
              <a:t>Save from avoiding physical distribution of hardware tokens</a:t>
            </a:r>
          </a:p>
          <a:p>
            <a:pPr lvl="0"/>
            <a:r>
              <a:rPr lang="en-US" dirty="0" smtClean="0">
                <a:latin typeface="Trebuchet MS"/>
                <a:cs typeface="Trebuchet MS"/>
              </a:rPr>
              <a:t>Security</a:t>
            </a:r>
          </a:p>
          <a:p>
            <a:pPr lvl="1"/>
            <a:r>
              <a:rPr lang="en-US" dirty="0" smtClean="0">
                <a:latin typeface="Trebuchet MS"/>
                <a:cs typeface="Trebuchet MS"/>
              </a:rPr>
              <a:t>PIN protected (optional)</a:t>
            </a:r>
          </a:p>
          <a:p>
            <a:pPr lvl="1"/>
            <a:r>
              <a:rPr lang="en-US" dirty="0" smtClean="0">
                <a:latin typeface="Trebuchet MS"/>
                <a:cs typeface="Trebuchet MS"/>
              </a:rPr>
              <a:t>All key material is fully encrypted.</a:t>
            </a:r>
          </a:p>
          <a:p>
            <a:pPr lvl="0"/>
            <a:r>
              <a:rPr lang="en-US" dirty="0" smtClean="0">
                <a:latin typeface="Trebuchet MS"/>
                <a:cs typeface="Trebuchet MS"/>
              </a:rPr>
              <a:t>User Convenience</a:t>
            </a:r>
          </a:p>
          <a:p>
            <a:pPr lvl="1"/>
            <a:r>
              <a:rPr lang="en-US" dirty="0">
                <a:latin typeface="Trebuchet MS"/>
                <a:cs typeface="Trebuchet MS"/>
              </a:rPr>
              <a:t>N</a:t>
            </a:r>
            <a:r>
              <a:rPr lang="en-US" dirty="0" smtClean="0">
                <a:latin typeface="Trebuchet MS"/>
                <a:cs typeface="Trebuchet MS"/>
              </a:rPr>
              <a:t>o need to carry a separate OTP token</a:t>
            </a:r>
          </a:p>
          <a:p>
            <a:endParaRPr lang="en-US" dirty="0">
              <a:latin typeface="Trebuchet MS"/>
              <a:cs typeface="Trebuchet MS"/>
            </a:endParaRPr>
          </a:p>
        </p:txBody>
      </p:sp>
      <p:sp>
        <p:nvSpPr>
          <p:cNvPr id="4" name="Rectangle 2"/>
          <p:cNvSpPr>
            <a:spLocks/>
          </p:cNvSpPr>
          <p:nvPr/>
        </p:nvSpPr>
        <p:spPr bwMode="auto">
          <a:xfrm>
            <a:off x="125016" y="6661547"/>
            <a:ext cx="2848534" cy="153888"/>
          </a:xfrm>
          <a:prstGeom prst="rect">
            <a:avLst/>
          </a:prstGeom>
          <a:noFill/>
          <a:ln w="12700">
            <a:noFill/>
            <a:miter lim="800000"/>
            <a:headEnd/>
            <a:tailEnd/>
          </a:ln>
        </p:spPr>
        <p:txBody>
          <a:bodyPr wrap="none" lIns="0" tIns="0" rIns="28572" bIns="0">
            <a:spAutoFit/>
          </a:bodyPr>
          <a:lstStyle/>
          <a:p>
            <a:r>
              <a:rPr lang="en-US" sz="1000" b="1" dirty="0">
                <a:solidFill>
                  <a:srgbClr val="535454"/>
                </a:solidFill>
                <a:latin typeface="Trebuchet MS" charset="0"/>
                <a:sym typeface="Trebuchet MS" charset="0"/>
              </a:rPr>
              <a:t>©</a:t>
            </a:r>
            <a:r>
              <a:rPr lang="en-US" sz="800" b="1" dirty="0">
                <a:solidFill>
                  <a:srgbClr val="535454"/>
                </a:solidFill>
                <a:latin typeface="Trebuchet MS" charset="0"/>
                <a:sym typeface="Trebuchet MS" charset="0"/>
              </a:rPr>
              <a:t> Nordic Edge™ – The provider of secure identity solutions</a:t>
            </a:r>
          </a:p>
        </p:txBody>
      </p:sp>
      <p:sp>
        <p:nvSpPr>
          <p:cNvPr id="5" name="Line 3"/>
          <p:cNvSpPr>
            <a:spLocks noChangeShapeType="1"/>
          </p:cNvSpPr>
          <p:nvPr/>
        </p:nvSpPr>
        <p:spPr bwMode="auto">
          <a:xfrm>
            <a:off x="-23440" y="6592342"/>
            <a:ext cx="9178603" cy="12279"/>
          </a:xfrm>
          <a:prstGeom prst="line">
            <a:avLst/>
          </a:prstGeom>
          <a:noFill/>
          <a:ln w="25400">
            <a:solidFill>
              <a:srgbClr val="4D4D4D"/>
            </a:solidFill>
            <a:prstDash val="sysDot"/>
            <a:round/>
            <a:headEnd/>
            <a:tailEnd/>
          </a:ln>
        </p:spPr>
        <p:txBody>
          <a:bodyPr lIns="0" tIns="0" rIns="0" bIns="0"/>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7" name="Picture 3" descr="C:\Users\Jan Thore\AppData\Local\Microsoft\Windows\Temporary Internet Files\Content.Outlook\CBSJT7CD\OTP-SMS-nokia (2).png"/>
          <p:cNvPicPr>
            <a:picLocks noChangeAspect="1" noChangeArrowheads="1"/>
          </p:cNvPicPr>
          <p:nvPr/>
        </p:nvPicPr>
        <p:blipFill>
          <a:blip r:embed="rId2" cstate="print"/>
          <a:srcRect/>
          <a:stretch>
            <a:fillRect/>
          </a:stretch>
        </p:blipFill>
        <p:spPr bwMode="auto">
          <a:xfrm>
            <a:off x="6019800" y="3276600"/>
            <a:ext cx="1655607" cy="2819400"/>
          </a:xfrm>
          <a:prstGeom prst="rect">
            <a:avLst/>
          </a:prstGeom>
          <a:noFill/>
        </p:spPr>
      </p:pic>
      <p:sp>
        <p:nvSpPr>
          <p:cNvPr id="2" name="Title 1"/>
          <p:cNvSpPr>
            <a:spLocks noGrp="1"/>
          </p:cNvSpPr>
          <p:nvPr>
            <p:ph type="title"/>
          </p:nvPr>
        </p:nvSpPr>
        <p:spPr/>
        <p:txBody>
          <a:bodyPr/>
          <a:lstStyle/>
          <a:p>
            <a:r>
              <a:rPr lang="en-US" dirty="0" smtClean="0">
                <a:latin typeface="Trebuchet MS"/>
                <a:cs typeface="Trebuchet MS"/>
              </a:rPr>
              <a:t>SMS Service</a:t>
            </a:r>
            <a:endParaRPr lang="en-US" dirty="0">
              <a:latin typeface="Trebuchet MS"/>
              <a:cs typeface="Trebuchet MS"/>
            </a:endParaRPr>
          </a:p>
        </p:txBody>
      </p:sp>
      <p:sp>
        <p:nvSpPr>
          <p:cNvPr id="3" name="Content Placeholder 2"/>
          <p:cNvSpPr>
            <a:spLocks noGrp="1"/>
          </p:cNvSpPr>
          <p:nvPr>
            <p:ph idx="1"/>
          </p:nvPr>
        </p:nvSpPr>
        <p:spPr/>
        <p:txBody>
          <a:bodyPr/>
          <a:lstStyle/>
          <a:p>
            <a:r>
              <a:rPr lang="en-US" dirty="0" smtClean="0">
                <a:latin typeface="Trebuchet MS"/>
                <a:cs typeface="Trebuchet MS"/>
              </a:rPr>
              <a:t>Redundant SMS Server Platform</a:t>
            </a:r>
          </a:p>
          <a:p>
            <a:r>
              <a:rPr lang="en-US" dirty="0" smtClean="0">
                <a:latin typeface="Trebuchet MS"/>
                <a:cs typeface="Trebuchet MS"/>
              </a:rPr>
              <a:t>Validates that message has actually been sent</a:t>
            </a:r>
          </a:p>
          <a:p>
            <a:r>
              <a:rPr lang="en-US" dirty="0" smtClean="0">
                <a:latin typeface="Trebuchet MS"/>
                <a:cs typeface="Trebuchet MS"/>
              </a:rPr>
              <a:t>One fixed price globally</a:t>
            </a:r>
          </a:p>
          <a:p>
            <a:r>
              <a:rPr lang="en-US" dirty="0" smtClean="0">
                <a:latin typeface="Trebuchet MS"/>
                <a:cs typeface="Trebuchet MS"/>
              </a:rPr>
              <a:t>Benefits</a:t>
            </a:r>
          </a:p>
          <a:p>
            <a:pPr lvl="1"/>
            <a:r>
              <a:rPr lang="en-US" dirty="0" smtClean="0">
                <a:latin typeface="Trebuchet MS"/>
                <a:cs typeface="Trebuchet MS"/>
              </a:rPr>
              <a:t>No software to install or manage</a:t>
            </a:r>
          </a:p>
          <a:p>
            <a:pPr lvl="1"/>
            <a:r>
              <a:rPr lang="en-US" dirty="0" smtClean="0">
                <a:latin typeface="Trebuchet MS"/>
                <a:cs typeface="Trebuchet MS"/>
              </a:rPr>
              <a:t>Main or backup </a:t>
            </a:r>
            <a:r>
              <a:rPr lang="en-US" smtClean="0">
                <a:latin typeface="Trebuchet MS"/>
                <a:cs typeface="Trebuchet MS"/>
              </a:rPr>
              <a:t>authentication 		               option</a:t>
            </a:r>
            <a:endParaRPr lang="en-US" dirty="0">
              <a:latin typeface="Trebuchet MS"/>
              <a:cs typeface="Trebuchet MS"/>
            </a:endParaRPr>
          </a:p>
        </p:txBody>
      </p:sp>
      <p:pic>
        <p:nvPicPr>
          <p:cNvPr id="1026" name="Picture 2" descr="C:\Users\Jan Thore\AppData\Local\Microsoft\Windows\Temporary Internet Files\Content.Outlook\CBSJT7CD\Flash OTP-SMS iPhone (2).png"/>
          <p:cNvPicPr>
            <a:picLocks noChangeAspect="1" noChangeArrowheads="1"/>
          </p:cNvPicPr>
          <p:nvPr/>
        </p:nvPicPr>
        <p:blipFill>
          <a:blip r:embed="rId3" cstate="print"/>
          <a:srcRect l="4746"/>
          <a:stretch>
            <a:fillRect/>
          </a:stretch>
        </p:blipFill>
        <p:spPr bwMode="auto">
          <a:xfrm>
            <a:off x="7239000" y="3048000"/>
            <a:ext cx="1676400" cy="3257557"/>
          </a:xfrm>
          <a:prstGeom prst="rect">
            <a:avLst/>
          </a:prstGeom>
          <a:noFill/>
        </p:spPr>
      </p:pic>
      <p:sp>
        <p:nvSpPr>
          <p:cNvPr id="6" name="Rectangle 2"/>
          <p:cNvSpPr>
            <a:spLocks/>
          </p:cNvSpPr>
          <p:nvPr/>
        </p:nvSpPr>
        <p:spPr bwMode="auto">
          <a:xfrm>
            <a:off x="125016" y="6661547"/>
            <a:ext cx="2848534" cy="153888"/>
          </a:xfrm>
          <a:prstGeom prst="rect">
            <a:avLst/>
          </a:prstGeom>
          <a:noFill/>
          <a:ln w="12700">
            <a:noFill/>
            <a:miter lim="800000"/>
            <a:headEnd/>
            <a:tailEnd/>
          </a:ln>
        </p:spPr>
        <p:txBody>
          <a:bodyPr wrap="none" lIns="0" tIns="0" rIns="28572" bIns="0">
            <a:spAutoFit/>
          </a:bodyPr>
          <a:lstStyle/>
          <a:p>
            <a:r>
              <a:rPr lang="en-US" sz="1000" b="1" dirty="0">
                <a:solidFill>
                  <a:srgbClr val="535454"/>
                </a:solidFill>
                <a:latin typeface="Trebuchet MS" charset="0"/>
                <a:sym typeface="Trebuchet MS" charset="0"/>
              </a:rPr>
              <a:t>©</a:t>
            </a:r>
            <a:r>
              <a:rPr lang="en-US" sz="800" b="1" dirty="0">
                <a:solidFill>
                  <a:srgbClr val="535454"/>
                </a:solidFill>
                <a:latin typeface="Trebuchet MS" charset="0"/>
                <a:sym typeface="Trebuchet MS" charset="0"/>
              </a:rPr>
              <a:t> Nordic Edge™ – The provider of secure identity solutions</a:t>
            </a:r>
          </a:p>
        </p:txBody>
      </p:sp>
      <p:sp>
        <p:nvSpPr>
          <p:cNvPr id="7" name="Line 3"/>
          <p:cNvSpPr>
            <a:spLocks noChangeShapeType="1"/>
          </p:cNvSpPr>
          <p:nvPr/>
        </p:nvSpPr>
        <p:spPr bwMode="auto">
          <a:xfrm>
            <a:off x="-23440" y="6592342"/>
            <a:ext cx="9178603" cy="12279"/>
          </a:xfrm>
          <a:prstGeom prst="line">
            <a:avLst/>
          </a:prstGeom>
          <a:noFill/>
          <a:ln w="25400">
            <a:solidFill>
              <a:srgbClr val="4D4D4D"/>
            </a:solidFill>
            <a:prstDash val="sysDot"/>
            <a:round/>
            <a:headEnd/>
            <a:tailEnd/>
          </a:ln>
        </p:spPr>
        <p:txBody>
          <a:bodyPr lIns="0" tIns="0" rIns="0" bIns="0"/>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latin typeface="Trebuchet MS"/>
                <a:cs typeface="Trebuchet MS"/>
              </a:rPr>
              <a:t>YubiKey</a:t>
            </a:r>
            <a:endParaRPr lang="en-US" dirty="0">
              <a:latin typeface="Trebuchet MS"/>
              <a:cs typeface="Trebuchet MS"/>
            </a:endParaRPr>
          </a:p>
        </p:txBody>
      </p:sp>
      <p:sp>
        <p:nvSpPr>
          <p:cNvPr id="8" name="Content Placeholder 7"/>
          <p:cNvSpPr>
            <a:spLocks noGrp="1"/>
          </p:cNvSpPr>
          <p:nvPr>
            <p:ph idx="1"/>
          </p:nvPr>
        </p:nvSpPr>
        <p:spPr/>
        <p:txBody>
          <a:bodyPr>
            <a:normAutofit/>
          </a:bodyPr>
          <a:lstStyle/>
          <a:p>
            <a:pPr marL="0" indent="0"/>
            <a:r>
              <a:rPr lang="en-GB" sz="2200" dirty="0" smtClean="0">
                <a:latin typeface="Trebuchet MS"/>
                <a:cs typeface="Trebuchet MS"/>
              </a:rPr>
              <a:t> Innovative OTP token: The ”keyboard authenticator”</a:t>
            </a:r>
          </a:p>
          <a:p>
            <a:pPr lvl="1"/>
            <a:r>
              <a:rPr lang="en-GB" sz="2200" dirty="0" smtClean="0">
                <a:latin typeface="Trebuchet MS"/>
                <a:cs typeface="Trebuchet MS"/>
              </a:rPr>
              <a:t>Simple touch on YubiKey touch button for automatic </a:t>
            </a:r>
            <a:br>
              <a:rPr lang="en-GB" sz="2200" dirty="0" smtClean="0">
                <a:latin typeface="Trebuchet MS"/>
                <a:cs typeface="Trebuchet MS"/>
              </a:rPr>
            </a:br>
            <a:r>
              <a:rPr lang="en-GB" sz="2200" dirty="0" smtClean="0">
                <a:latin typeface="Trebuchet MS"/>
                <a:cs typeface="Trebuchet MS"/>
              </a:rPr>
              <a:t>entry of key identifier and one time password into login field</a:t>
            </a:r>
          </a:p>
          <a:p>
            <a:pPr lvl="1"/>
            <a:r>
              <a:rPr lang="en-GB" sz="2200" dirty="0" smtClean="0">
                <a:latin typeface="Trebuchet MS"/>
                <a:cs typeface="Trebuchet MS"/>
              </a:rPr>
              <a:t>Works on all computers and platforms</a:t>
            </a:r>
          </a:p>
          <a:p>
            <a:pPr lvl="1"/>
            <a:r>
              <a:rPr lang="en-GB" sz="2200" dirty="0" smtClean="0">
                <a:latin typeface="Trebuchet MS"/>
                <a:cs typeface="Trebuchet MS"/>
              </a:rPr>
              <a:t>No client software needed</a:t>
            </a:r>
          </a:p>
        </p:txBody>
      </p:sp>
      <p:grpSp>
        <p:nvGrpSpPr>
          <p:cNvPr id="19" name="Group 18"/>
          <p:cNvGrpSpPr/>
          <p:nvPr/>
        </p:nvGrpSpPr>
        <p:grpSpPr>
          <a:xfrm>
            <a:off x="347663" y="4457700"/>
            <a:ext cx="8070850" cy="1714500"/>
            <a:chOff x="347663" y="4033838"/>
            <a:chExt cx="8070850" cy="1714500"/>
          </a:xfrm>
        </p:grpSpPr>
        <p:sp>
          <p:nvSpPr>
            <p:cNvPr id="20" name="Rectangle 33"/>
            <p:cNvSpPr>
              <a:spLocks noChangeArrowheads="1"/>
            </p:cNvSpPr>
            <p:nvPr/>
          </p:nvSpPr>
          <p:spPr bwMode="auto">
            <a:xfrm>
              <a:off x="3204104" y="4652963"/>
              <a:ext cx="4011612" cy="873125"/>
            </a:xfrm>
            <a:prstGeom prst="rect">
              <a:avLst/>
            </a:prstGeom>
            <a:solidFill>
              <a:srgbClr val="C0C0C0"/>
            </a:solidFill>
            <a:ln>
              <a:noFill/>
            </a:ln>
            <a:effectLst/>
            <a:extLst>
              <a:ext uri="{91240B29-F687-4F45-9708-019B960494DF}">
                <a14:hiddenLine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txBody>
            <a:bodyPr wrap="none" anchor="ctr"/>
            <a:lstStyle/>
            <a:p>
              <a:endParaRPr lang="en-GB" dirty="0"/>
            </a:p>
          </p:txBody>
        </p:sp>
        <p:sp>
          <p:nvSpPr>
            <p:cNvPr id="21" name="Rectangle 23"/>
            <p:cNvSpPr>
              <a:spLocks noChangeArrowheads="1"/>
            </p:cNvSpPr>
            <p:nvPr/>
          </p:nvSpPr>
          <p:spPr bwMode="auto">
            <a:xfrm>
              <a:off x="1607608" y="4638675"/>
              <a:ext cx="1563688" cy="906463"/>
            </a:xfrm>
            <a:prstGeom prst="rect">
              <a:avLst/>
            </a:prstGeom>
            <a:solidFill>
              <a:srgbClr val="86BB41">
                <a:alpha val="56863"/>
              </a:srgbClr>
            </a:solidFill>
            <a:ln>
              <a:noFill/>
            </a:ln>
          </p:spPr>
          <p:txBody>
            <a:bodyPr wrap="none" anchor="ctr"/>
            <a:lstStyle/>
            <a:p>
              <a:endParaRPr lang="en-GB" sz="1800" b="1" dirty="0">
                <a:solidFill>
                  <a:schemeClr val="bg2"/>
                </a:solidFill>
                <a:latin typeface="Courier New" pitchFamily="49" charset="0"/>
              </a:endParaRPr>
            </a:p>
          </p:txBody>
        </p:sp>
        <p:sp>
          <p:nvSpPr>
            <p:cNvPr id="22" name="Text Box 10"/>
            <p:cNvSpPr txBox="1">
              <a:spLocks noChangeArrowheads="1"/>
            </p:cNvSpPr>
            <p:nvPr/>
          </p:nvSpPr>
          <p:spPr bwMode="auto">
            <a:xfrm>
              <a:off x="1633538" y="4760913"/>
              <a:ext cx="5564187" cy="33655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square">
              <a:spAutoFit/>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spcBef>
                  <a:spcPct val="50000"/>
                </a:spcBef>
              </a:pPr>
              <a:r>
                <a:rPr lang="sv-SE" b="1" dirty="0">
                  <a:latin typeface="Courier New" pitchFamily="49" charset="0"/>
                </a:rPr>
                <a:t>ccccccccehllvjjitleikcffjndtjkgnrejudfrjncun</a:t>
              </a:r>
              <a:endParaRPr lang="en-US" b="1" dirty="0">
                <a:latin typeface="Courier New" pitchFamily="49" charset="0"/>
              </a:endParaRPr>
            </a:p>
          </p:txBody>
        </p:sp>
        <p:sp>
          <p:nvSpPr>
            <p:cNvPr id="23" name="Text Box 9"/>
            <p:cNvSpPr txBox="1">
              <a:spLocks noChangeArrowheads="1"/>
            </p:cNvSpPr>
            <p:nvPr/>
          </p:nvSpPr>
          <p:spPr bwMode="auto">
            <a:xfrm>
              <a:off x="1625600" y="5099050"/>
              <a:ext cx="5572125" cy="33655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spAutoFit/>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spcBef>
                  <a:spcPct val="50000"/>
                </a:spcBef>
              </a:pPr>
              <a:r>
                <a:rPr lang="sv-SE" b="1" dirty="0">
                  <a:latin typeface="Courier New" pitchFamily="49" charset="0"/>
                </a:rPr>
                <a:t>ccccccccehllcrnhttrgbgikrcctihnlhclrvhkldcdj</a:t>
              </a:r>
              <a:endParaRPr lang="en-US" b="1" dirty="0">
                <a:latin typeface="Courier New" pitchFamily="49" charset="0"/>
              </a:endParaRPr>
            </a:p>
          </p:txBody>
        </p:sp>
        <p:sp>
          <p:nvSpPr>
            <p:cNvPr id="24" name="Text Box 49"/>
            <p:cNvSpPr txBox="1">
              <a:spLocks noChangeArrowheads="1"/>
            </p:cNvSpPr>
            <p:nvPr/>
          </p:nvSpPr>
          <p:spPr bwMode="auto">
            <a:xfrm>
              <a:off x="1475656" y="4117975"/>
              <a:ext cx="1944216" cy="369332"/>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txBody>
            <a:bodyPr wrap="square">
              <a:spAutoFit/>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spcBef>
                  <a:spcPct val="50000"/>
                </a:spcBef>
              </a:pPr>
              <a:r>
                <a:rPr lang="sv-SE" sz="1800" b="1" dirty="0" smtClean="0"/>
                <a:t>IDENTIFIER</a:t>
              </a:r>
              <a:endParaRPr lang="en-US" sz="1800" b="1" dirty="0"/>
            </a:p>
          </p:txBody>
        </p:sp>
        <p:sp>
          <p:nvSpPr>
            <p:cNvPr id="25" name="Text Box 51"/>
            <p:cNvSpPr txBox="1">
              <a:spLocks noChangeArrowheads="1"/>
            </p:cNvSpPr>
            <p:nvPr/>
          </p:nvSpPr>
          <p:spPr bwMode="auto">
            <a:xfrm>
              <a:off x="3327400" y="4113213"/>
              <a:ext cx="3376613" cy="366712"/>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spcBef>
                  <a:spcPct val="50000"/>
                </a:spcBef>
              </a:pPr>
              <a:r>
                <a:rPr lang="sv-SE" sz="1800" b="1"/>
                <a:t>ONE TIME PASSWORD</a:t>
              </a:r>
              <a:endParaRPr lang="en-US" sz="1800" b="1" dirty="0"/>
            </a:p>
          </p:txBody>
        </p:sp>
        <p:pic>
          <p:nvPicPr>
            <p:cNvPr id="26" name="Picture 5"/>
            <p:cNvPicPr>
              <a:picLocks noChangeAspect="1" noChangeArrowheads="1"/>
            </p:cNvPicPr>
            <p:nvPr/>
          </p:nvPicPr>
          <p:blipFill>
            <a:blip r:embed="rId2" cstate="print">
              <a:extLst>
                <a:ext uri="{28A0092B-C50C-407E-A947-70E740481C1C}">
                  <a14:useLocalDpi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0"/>
                </a:ext>
              </a:extLst>
            </a:blip>
            <a:srcRect/>
            <a:stretch>
              <a:fillRect/>
            </a:stretch>
          </p:blipFill>
          <p:spPr bwMode="auto">
            <a:xfrm>
              <a:off x="7445375" y="4240213"/>
              <a:ext cx="973138" cy="137636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pic>
        <p:pic>
          <p:nvPicPr>
            <p:cNvPr id="27" name="Picture 32" descr="Key_straight_on"/>
            <p:cNvPicPr>
              <a:picLocks noChangeAspect="1" noChangeArrowheads="1"/>
            </p:cNvPicPr>
            <p:nvPr/>
          </p:nvPicPr>
          <p:blipFill>
            <a:blip r:embed="rId3" cstate="print">
              <a:extLst>
                <a:ext uri="{28A0092B-C50C-407E-A947-70E740481C1C}">
                  <a14:useLocalDpi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0"/>
                </a:ext>
              </a:extLst>
            </a:blip>
            <a:srcRect/>
            <a:stretch>
              <a:fillRect/>
            </a:stretch>
          </p:blipFill>
          <p:spPr bwMode="auto">
            <a:xfrm>
              <a:off x="347663" y="4033838"/>
              <a:ext cx="1141412" cy="17145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
          <p:nvSpPr>
            <p:cNvPr id="28" name="Line 34"/>
            <p:cNvSpPr>
              <a:spLocks noChangeShapeType="1"/>
            </p:cNvSpPr>
            <p:nvPr/>
          </p:nvSpPr>
          <p:spPr bwMode="auto">
            <a:xfrm>
              <a:off x="1379538" y="5116513"/>
              <a:ext cx="107950" cy="0"/>
            </a:xfrm>
            <a:prstGeom prst="line">
              <a:avLst/>
            </a:prstGeom>
            <a:noFill/>
            <a:ln w="63500">
              <a:solidFill>
                <a:schemeClr val="tx1"/>
              </a:solidFill>
              <a:round/>
              <a:headEnd/>
              <a:tailEnd type="triangle" w="med" len="med"/>
            </a:ln>
            <a:effectLst/>
            <a:extLst>
              <a:ext uri="{909E8E84-426E-40DD-AFC4-6F175D3DCCD1}">
                <a14:hiddenFill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noFill/>
                </a14:hiddenFill>
              </a:ext>
              <a:ext uri="{AF507438-7753-43E0-B8FC-AC1667EBCBE1}">
                <a14:hiddenEffects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txBody>
            <a:bodyPr/>
            <a:lstStyle/>
            <a:p>
              <a:endParaRPr lang="en-GB" dirty="0"/>
            </a:p>
          </p:txBody>
        </p:sp>
        <p:sp>
          <p:nvSpPr>
            <p:cNvPr id="29" name="Line 35"/>
            <p:cNvSpPr>
              <a:spLocks noChangeShapeType="1"/>
            </p:cNvSpPr>
            <p:nvPr/>
          </p:nvSpPr>
          <p:spPr bwMode="auto">
            <a:xfrm>
              <a:off x="7405688" y="5072063"/>
              <a:ext cx="107950" cy="0"/>
            </a:xfrm>
            <a:prstGeom prst="line">
              <a:avLst/>
            </a:prstGeom>
            <a:noFill/>
            <a:ln w="63500">
              <a:solidFill>
                <a:schemeClr val="tx1"/>
              </a:solidFill>
              <a:round/>
              <a:headEnd/>
              <a:tailEnd type="triangle" w="med" len="med"/>
            </a:ln>
            <a:effectLst/>
            <a:extLst>
              <a:ext uri="{909E8E84-426E-40DD-AFC4-6F175D3DCCD1}">
                <a14:hiddenFill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noFill/>
                </a14:hiddenFill>
              </a:ext>
              <a:ext uri="{AF507438-7753-43E0-B8FC-AC1667EBCBE1}">
                <a14:hiddenEffects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txBody>
            <a:bodyPr/>
            <a:lstStyle/>
            <a:p>
              <a:endParaRPr lang="en-GB" dirty="0"/>
            </a:p>
          </p:txBody>
        </p:sp>
      </p:grpSp>
      <p:sp>
        <p:nvSpPr>
          <p:cNvPr id="18" name="Rectangle 2"/>
          <p:cNvSpPr>
            <a:spLocks/>
          </p:cNvSpPr>
          <p:nvPr/>
        </p:nvSpPr>
        <p:spPr bwMode="auto">
          <a:xfrm>
            <a:off x="125016" y="6661547"/>
            <a:ext cx="2848534" cy="153888"/>
          </a:xfrm>
          <a:prstGeom prst="rect">
            <a:avLst/>
          </a:prstGeom>
          <a:noFill/>
          <a:ln w="12700">
            <a:noFill/>
            <a:miter lim="800000"/>
            <a:headEnd/>
            <a:tailEnd/>
          </a:ln>
        </p:spPr>
        <p:txBody>
          <a:bodyPr wrap="none" lIns="0" tIns="0" rIns="28572" bIns="0">
            <a:spAutoFit/>
          </a:bodyPr>
          <a:lstStyle/>
          <a:p>
            <a:r>
              <a:rPr lang="en-US" sz="1000" b="1" dirty="0">
                <a:solidFill>
                  <a:srgbClr val="535454"/>
                </a:solidFill>
                <a:latin typeface="Trebuchet MS" charset="0"/>
                <a:sym typeface="Trebuchet MS" charset="0"/>
              </a:rPr>
              <a:t>©</a:t>
            </a:r>
            <a:r>
              <a:rPr lang="en-US" sz="800" b="1" dirty="0">
                <a:solidFill>
                  <a:srgbClr val="535454"/>
                </a:solidFill>
                <a:latin typeface="Trebuchet MS" charset="0"/>
                <a:sym typeface="Trebuchet MS" charset="0"/>
              </a:rPr>
              <a:t> Nordic Edge™ – The provider of secure identity solutions</a:t>
            </a:r>
          </a:p>
        </p:txBody>
      </p:sp>
      <p:sp>
        <p:nvSpPr>
          <p:cNvPr id="30" name="Line 3"/>
          <p:cNvSpPr>
            <a:spLocks noChangeShapeType="1"/>
          </p:cNvSpPr>
          <p:nvPr/>
        </p:nvSpPr>
        <p:spPr bwMode="auto">
          <a:xfrm>
            <a:off x="-23440" y="6592342"/>
            <a:ext cx="9178603" cy="12279"/>
          </a:xfrm>
          <a:prstGeom prst="line">
            <a:avLst/>
          </a:prstGeom>
          <a:noFill/>
          <a:ln w="25400">
            <a:solidFill>
              <a:srgbClr val="4D4D4D"/>
            </a:solidFill>
            <a:prstDash val="sysDot"/>
            <a:round/>
            <a:headEnd/>
            <a:tailEnd/>
          </a:ln>
        </p:spPr>
        <p:txBody>
          <a:bodyPr lIns="0" tIns="0" rIns="0" bIns="0"/>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latin typeface="Trebuchet MS"/>
                <a:cs typeface="Trebuchet MS"/>
              </a:rPr>
              <a:t>YubiKey Benefits</a:t>
            </a:r>
            <a:endParaRPr lang="en-US" dirty="0">
              <a:latin typeface="Trebuchet MS"/>
              <a:cs typeface="Trebuchet MS"/>
            </a:endParaRPr>
          </a:p>
        </p:txBody>
      </p:sp>
      <p:sp>
        <p:nvSpPr>
          <p:cNvPr id="8" name="Content Placeholder 7"/>
          <p:cNvSpPr>
            <a:spLocks noGrp="1"/>
          </p:cNvSpPr>
          <p:nvPr>
            <p:ph idx="1"/>
          </p:nvPr>
        </p:nvSpPr>
        <p:spPr>
          <a:xfrm>
            <a:off x="533400" y="1600201"/>
            <a:ext cx="8153400" cy="3505200"/>
          </a:xfrm>
        </p:spPr>
        <p:txBody>
          <a:bodyPr>
            <a:normAutofit fontScale="85000" lnSpcReduction="10000"/>
          </a:bodyPr>
          <a:lstStyle/>
          <a:p>
            <a:r>
              <a:rPr lang="en-US" dirty="0" smtClean="0">
                <a:latin typeface="Trebuchet MS"/>
                <a:cs typeface="Trebuchet MS"/>
              </a:rPr>
              <a:t>Flexible</a:t>
            </a:r>
          </a:p>
          <a:p>
            <a:pPr lvl="1"/>
            <a:r>
              <a:rPr lang="en-US" dirty="0" smtClean="0">
                <a:latin typeface="Trebuchet MS"/>
                <a:cs typeface="Trebuchet MS"/>
              </a:rPr>
              <a:t>YubiKey 32 bit time variant OTP</a:t>
            </a:r>
          </a:p>
          <a:p>
            <a:pPr lvl="1"/>
            <a:r>
              <a:rPr lang="en-US" dirty="0" smtClean="0">
                <a:latin typeface="Trebuchet MS"/>
                <a:cs typeface="Trebuchet MS"/>
              </a:rPr>
              <a:t>OATH with or without Identifier OTP</a:t>
            </a:r>
          </a:p>
          <a:p>
            <a:pPr lvl="1"/>
            <a:r>
              <a:rPr lang="en-US" dirty="0" smtClean="0">
                <a:latin typeface="Trebuchet MS"/>
                <a:cs typeface="Trebuchet MS"/>
              </a:rPr>
              <a:t>Two virtual YubiKeys in one</a:t>
            </a:r>
          </a:p>
          <a:p>
            <a:r>
              <a:rPr lang="en-GB" dirty="0" smtClean="0">
                <a:latin typeface="Trebuchet MS"/>
                <a:cs typeface="Trebuchet MS"/>
              </a:rPr>
              <a:t>Compact and Robust design</a:t>
            </a:r>
          </a:p>
          <a:p>
            <a:pPr lvl="1"/>
            <a:r>
              <a:rPr lang="en-GB" dirty="0" smtClean="0">
                <a:latin typeface="Trebuchet MS"/>
                <a:cs typeface="Trebuchet MS"/>
              </a:rPr>
              <a:t>Waterproof, hermetically sealed </a:t>
            </a:r>
          </a:p>
          <a:p>
            <a:pPr lvl="1"/>
            <a:r>
              <a:rPr lang="en-GB" dirty="0" smtClean="0">
                <a:latin typeface="Trebuchet MS"/>
                <a:cs typeface="Trebuchet MS"/>
              </a:rPr>
              <a:t>Crush safe (survives being run over by a car) </a:t>
            </a:r>
          </a:p>
          <a:p>
            <a:pPr lvl="1"/>
            <a:r>
              <a:rPr lang="en-GB" dirty="0" smtClean="0">
                <a:latin typeface="Trebuchet MS"/>
                <a:cs typeface="Trebuchet MS"/>
              </a:rPr>
              <a:t>High durability gold contact (+100,000  inserts in USB-port) </a:t>
            </a:r>
          </a:p>
          <a:p>
            <a:pPr lvl="1"/>
            <a:r>
              <a:rPr lang="en-GB" dirty="0" smtClean="0">
                <a:latin typeface="Trebuchet MS"/>
                <a:cs typeface="Trebuchet MS"/>
              </a:rPr>
              <a:t>No battery, no LCD display, no moving parts</a:t>
            </a:r>
          </a:p>
          <a:p>
            <a:pPr>
              <a:buNone/>
            </a:pPr>
            <a:endParaRPr lang="en-US" dirty="0">
              <a:latin typeface="Trebuchet MS"/>
              <a:cs typeface="Trebuchet MS"/>
            </a:endParaRPr>
          </a:p>
        </p:txBody>
      </p:sp>
      <p:pic>
        <p:nvPicPr>
          <p:cNvPr id="9" name="Picture 17" descr="07-landrover-defender-f3q"/>
          <p:cNvPicPr>
            <a:picLocks noChangeAspect="1" noChangeArrowheads="1"/>
          </p:cNvPicPr>
          <p:nvPr/>
        </p:nvPicPr>
        <p:blipFill>
          <a:blip r:embed="rId2" cstate="print">
            <a:extLst>
              <a:ext uri="{28A0092B-C50C-407E-A947-70E740481C1C}">
                <a14:useLocalDpi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0"/>
              </a:ext>
            </a:extLst>
          </a:blip>
          <a:srcRect/>
          <a:stretch>
            <a:fillRect/>
          </a:stretch>
        </p:blipFill>
        <p:spPr bwMode="auto">
          <a:xfrm>
            <a:off x="3897762" y="5255043"/>
            <a:ext cx="1525617" cy="1056353"/>
          </a:xfrm>
          <a:prstGeom prst="rect">
            <a:avLst/>
          </a:prstGeom>
          <a:noFill/>
          <a:ln>
            <a:noFill/>
          </a:ln>
          <a:effectLst/>
          <a:scene3d>
            <a:camera prst="orthographicFront"/>
            <a:lightRig rig="soft" dir="t"/>
          </a:scene3d>
          <a:sp3d prstMaterial="softEdge">
            <a:bevelT/>
          </a:sp3d>
          <a:extLst>
            <a:ext uri="{909E8E84-426E-40DD-AFC4-6F175D3DCCD1}">
              <a14:hiddenFill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10" name="Picture 18" descr="diving"/>
          <p:cNvPicPr>
            <a:picLocks noChangeAspect="1" noChangeArrowheads="1"/>
          </p:cNvPicPr>
          <p:nvPr/>
        </p:nvPicPr>
        <p:blipFill>
          <a:blip r:embed="rId3" cstate="print">
            <a:extLst>
              <a:ext uri="{28A0092B-C50C-407E-A947-70E740481C1C}">
                <a14:useLocalDpi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0"/>
              </a:ext>
            </a:extLst>
          </a:blip>
          <a:srcRect/>
          <a:stretch>
            <a:fillRect/>
          </a:stretch>
        </p:blipFill>
        <p:spPr bwMode="auto">
          <a:xfrm>
            <a:off x="1894061" y="5249456"/>
            <a:ext cx="1575388" cy="1067526"/>
          </a:xfrm>
          <a:prstGeom prst="rect">
            <a:avLst/>
          </a:prstGeom>
          <a:noFill/>
          <a:ln>
            <a:noFill/>
          </a:ln>
          <a:effectLst/>
          <a:scene3d>
            <a:camera prst="orthographicFront"/>
            <a:lightRig rig="soft" dir="t"/>
          </a:scene3d>
          <a:sp3d prstMaterial="softEdge">
            <a:bevelT/>
          </a:sp3d>
          <a:extLst>
            <a:ext uri="{909E8E84-426E-40DD-AFC4-6F175D3DCCD1}">
              <a14:hiddenFill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11" name="Picture 22" descr="chain_products"/>
          <p:cNvPicPr>
            <a:picLocks noChangeAspect="1" noChangeArrowheads="1"/>
          </p:cNvPicPr>
          <p:nvPr/>
        </p:nvPicPr>
        <p:blipFill>
          <a:blip r:embed="rId4" cstate="print">
            <a:extLst>
              <a:ext uri="{28A0092B-C50C-407E-A947-70E740481C1C}">
                <a14:useLocalDpi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0"/>
              </a:ext>
            </a:extLst>
          </a:blip>
          <a:srcRect/>
          <a:stretch>
            <a:fillRect/>
          </a:stretch>
        </p:blipFill>
        <p:spPr bwMode="auto">
          <a:xfrm>
            <a:off x="5801792" y="5241838"/>
            <a:ext cx="1589608" cy="1082762"/>
          </a:xfrm>
          <a:prstGeom prst="rect">
            <a:avLst/>
          </a:prstGeom>
          <a:noFill/>
          <a:ln>
            <a:noFill/>
          </a:ln>
          <a:effectLst/>
          <a:scene3d>
            <a:camera prst="orthographicFront"/>
            <a:lightRig rig="soft" dir="t"/>
          </a:scene3d>
          <a:sp3d prstMaterial="softEdge">
            <a:bevelT/>
          </a:sp3d>
          <a:extLst>
            <a:ext uri="{909E8E84-426E-40DD-AFC4-6F175D3DCCD1}">
              <a14:hiddenFill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
        <p:nvSpPr>
          <p:cNvPr id="12" name="Rectangle 2"/>
          <p:cNvSpPr>
            <a:spLocks/>
          </p:cNvSpPr>
          <p:nvPr/>
        </p:nvSpPr>
        <p:spPr bwMode="auto">
          <a:xfrm>
            <a:off x="125016" y="6661547"/>
            <a:ext cx="2848534" cy="153888"/>
          </a:xfrm>
          <a:prstGeom prst="rect">
            <a:avLst/>
          </a:prstGeom>
          <a:noFill/>
          <a:ln w="12700">
            <a:noFill/>
            <a:miter lim="800000"/>
            <a:headEnd/>
            <a:tailEnd/>
          </a:ln>
        </p:spPr>
        <p:txBody>
          <a:bodyPr wrap="none" lIns="0" tIns="0" rIns="28572" bIns="0">
            <a:spAutoFit/>
          </a:bodyPr>
          <a:lstStyle/>
          <a:p>
            <a:r>
              <a:rPr lang="en-US" sz="1000" b="1" dirty="0">
                <a:solidFill>
                  <a:srgbClr val="535454"/>
                </a:solidFill>
                <a:latin typeface="Trebuchet MS" charset="0"/>
                <a:sym typeface="Trebuchet MS" charset="0"/>
              </a:rPr>
              <a:t>©</a:t>
            </a:r>
            <a:r>
              <a:rPr lang="en-US" sz="800" b="1" dirty="0">
                <a:solidFill>
                  <a:srgbClr val="535454"/>
                </a:solidFill>
                <a:latin typeface="Trebuchet MS" charset="0"/>
                <a:sym typeface="Trebuchet MS" charset="0"/>
              </a:rPr>
              <a:t> Nordic Edge™ – The provider of secure identity solutions</a:t>
            </a:r>
          </a:p>
        </p:txBody>
      </p:sp>
      <p:sp>
        <p:nvSpPr>
          <p:cNvPr id="13" name="Line 3"/>
          <p:cNvSpPr>
            <a:spLocks noChangeShapeType="1"/>
          </p:cNvSpPr>
          <p:nvPr/>
        </p:nvSpPr>
        <p:spPr bwMode="auto">
          <a:xfrm>
            <a:off x="-23440" y="6592342"/>
            <a:ext cx="9178603" cy="12279"/>
          </a:xfrm>
          <a:prstGeom prst="line">
            <a:avLst/>
          </a:prstGeom>
          <a:noFill/>
          <a:ln w="25400">
            <a:solidFill>
              <a:srgbClr val="4D4D4D"/>
            </a:solidFill>
            <a:prstDash val="sysDot"/>
            <a:round/>
            <a:headEnd/>
            <a:tailEnd/>
          </a:ln>
        </p:spPr>
        <p:txBody>
          <a:bodyPr lIns="0" tIns="0" rIns="0" bIns="0"/>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a:cs typeface="Trebuchet MS"/>
              </a:rPr>
              <a:t>Password Kiosk &amp; Self Service Portal</a:t>
            </a:r>
          </a:p>
        </p:txBody>
      </p:sp>
      <p:sp>
        <p:nvSpPr>
          <p:cNvPr id="3" name="Content Placeholder 2"/>
          <p:cNvSpPr>
            <a:spLocks noGrp="1"/>
          </p:cNvSpPr>
          <p:nvPr>
            <p:ph idx="1"/>
          </p:nvPr>
        </p:nvSpPr>
        <p:spPr/>
        <p:txBody>
          <a:bodyPr/>
          <a:lstStyle/>
          <a:p>
            <a:r>
              <a:rPr lang="en-US" dirty="0" smtClean="0">
                <a:latin typeface="Trebuchet MS"/>
                <a:cs typeface="Trebuchet MS"/>
              </a:rPr>
              <a:t>Create custom self service portals</a:t>
            </a:r>
          </a:p>
          <a:p>
            <a:r>
              <a:rPr lang="en-US" dirty="0" smtClean="0">
                <a:latin typeface="Trebuchet MS"/>
                <a:cs typeface="Trebuchet MS"/>
              </a:rPr>
              <a:t>Streamline and automate user provisioning</a:t>
            </a:r>
          </a:p>
          <a:p>
            <a:r>
              <a:rPr lang="en-US" dirty="0" smtClean="0">
                <a:latin typeface="Trebuchet MS"/>
                <a:cs typeface="Trebuchet MS"/>
              </a:rPr>
              <a:t>Offer users increased functionality</a:t>
            </a:r>
          </a:p>
          <a:p>
            <a:r>
              <a:rPr lang="en-US" dirty="0" smtClean="0">
                <a:latin typeface="Trebuchet MS"/>
                <a:cs typeface="Trebuchet MS"/>
              </a:rPr>
              <a:t>Significantly reduce operational costs</a:t>
            </a:r>
          </a:p>
          <a:p>
            <a:pPr lvl="1"/>
            <a:endParaRPr lang="en-US" dirty="0">
              <a:latin typeface="Trebuchet MS"/>
              <a:cs typeface="Trebuchet MS"/>
            </a:endParaRPr>
          </a:p>
        </p:txBody>
      </p:sp>
      <p:sp>
        <p:nvSpPr>
          <p:cNvPr id="4" name="Rectangle 2"/>
          <p:cNvSpPr>
            <a:spLocks/>
          </p:cNvSpPr>
          <p:nvPr/>
        </p:nvSpPr>
        <p:spPr bwMode="auto">
          <a:xfrm>
            <a:off x="125016" y="6661547"/>
            <a:ext cx="2848534" cy="153888"/>
          </a:xfrm>
          <a:prstGeom prst="rect">
            <a:avLst/>
          </a:prstGeom>
          <a:noFill/>
          <a:ln w="12700">
            <a:noFill/>
            <a:miter lim="800000"/>
            <a:headEnd/>
            <a:tailEnd/>
          </a:ln>
        </p:spPr>
        <p:txBody>
          <a:bodyPr wrap="none" lIns="0" tIns="0" rIns="28572" bIns="0">
            <a:spAutoFit/>
          </a:bodyPr>
          <a:lstStyle/>
          <a:p>
            <a:r>
              <a:rPr lang="en-US" sz="1000" b="1" dirty="0">
                <a:solidFill>
                  <a:srgbClr val="535454"/>
                </a:solidFill>
                <a:latin typeface="Trebuchet MS" charset="0"/>
                <a:sym typeface="Trebuchet MS" charset="0"/>
              </a:rPr>
              <a:t>©</a:t>
            </a:r>
            <a:r>
              <a:rPr lang="en-US" sz="800" b="1" dirty="0">
                <a:solidFill>
                  <a:srgbClr val="535454"/>
                </a:solidFill>
                <a:latin typeface="Trebuchet MS" charset="0"/>
                <a:sym typeface="Trebuchet MS" charset="0"/>
              </a:rPr>
              <a:t> Nordic Edge™ – The provider of secure identity solutions</a:t>
            </a:r>
          </a:p>
        </p:txBody>
      </p:sp>
      <p:sp>
        <p:nvSpPr>
          <p:cNvPr id="5" name="Line 3"/>
          <p:cNvSpPr>
            <a:spLocks noChangeShapeType="1"/>
          </p:cNvSpPr>
          <p:nvPr/>
        </p:nvSpPr>
        <p:spPr bwMode="auto">
          <a:xfrm>
            <a:off x="-23440" y="6592342"/>
            <a:ext cx="9178603" cy="12279"/>
          </a:xfrm>
          <a:prstGeom prst="line">
            <a:avLst/>
          </a:prstGeom>
          <a:noFill/>
          <a:ln w="25400">
            <a:solidFill>
              <a:srgbClr val="4D4D4D"/>
            </a:solidFill>
            <a:prstDash val="sysDot"/>
            <a:round/>
            <a:headEnd/>
            <a:tailEnd/>
          </a:ln>
        </p:spPr>
        <p:txBody>
          <a:bodyPr lIns="0" tIns="0" rIns="0" bIns="0"/>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a:cs typeface="Trebuchet MS"/>
              </a:rPr>
              <a:t>Cloud Migration</a:t>
            </a:r>
            <a:endParaRPr lang="en-US" dirty="0">
              <a:latin typeface="Trebuchet MS"/>
              <a:cs typeface="Trebuchet MS"/>
            </a:endParaRPr>
          </a:p>
        </p:txBody>
      </p:sp>
      <p:sp>
        <p:nvSpPr>
          <p:cNvPr id="3" name="Content Placeholder 2"/>
          <p:cNvSpPr>
            <a:spLocks noGrp="1"/>
          </p:cNvSpPr>
          <p:nvPr>
            <p:ph idx="1"/>
          </p:nvPr>
        </p:nvSpPr>
        <p:spPr/>
        <p:txBody>
          <a:bodyPr>
            <a:normAutofit/>
          </a:bodyPr>
          <a:lstStyle/>
          <a:p>
            <a:r>
              <a:rPr lang="en-US" sz="2000" dirty="0" smtClean="0">
                <a:latin typeface="Trebuchet MS"/>
                <a:cs typeface="Trebuchet MS"/>
              </a:rPr>
              <a:t>Bridge implementation into cloud environments with Intel’s </a:t>
            </a:r>
            <a:r>
              <a:rPr lang="en-US" sz="2000" dirty="0" smtClean="0">
                <a:latin typeface="Trebuchet MS"/>
                <a:cs typeface="Trebuchet MS"/>
                <a:hlinkClick r:id="rId2"/>
              </a:rPr>
              <a:t>Expressway Cloud Access </a:t>
            </a:r>
            <a:r>
              <a:rPr lang="en-US" sz="2000" dirty="0" smtClean="0">
                <a:latin typeface="Trebuchet MS"/>
                <a:cs typeface="Trebuchet MS"/>
                <a:hlinkClick r:id="rId2"/>
              </a:rPr>
              <a:t>360</a:t>
            </a:r>
            <a:r>
              <a:rPr lang="en-US" sz="2000" dirty="0" smtClean="0">
                <a:latin typeface="Trebuchet MS"/>
                <a:cs typeface="Trebuchet MS"/>
              </a:rPr>
              <a:t> solution</a:t>
            </a:r>
            <a:r>
              <a:rPr lang="en-US" sz="2000" dirty="0" smtClean="0">
                <a:latin typeface="Trebuchet MS"/>
                <a:cs typeface="Trebuchet MS"/>
              </a:rPr>
              <a:t>:</a:t>
            </a:r>
          </a:p>
          <a:p>
            <a:pPr lvl="1"/>
            <a:r>
              <a:rPr lang="en-US" sz="2000" dirty="0" smtClean="0">
                <a:latin typeface="Trebuchet MS"/>
                <a:cs typeface="Trebuchet MS"/>
              </a:rPr>
              <a:t>SSO</a:t>
            </a:r>
          </a:p>
          <a:p>
            <a:pPr lvl="1"/>
            <a:r>
              <a:rPr lang="en-US" sz="2000" dirty="0" smtClean="0">
                <a:latin typeface="Trebuchet MS"/>
                <a:cs typeface="Trebuchet MS"/>
              </a:rPr>
              <a:t>Provisioning</a:t>
            </a:r>
          </a:p>
          <a:p>
            <a:pPr lvl="1"/>
            <a:r>
              <a:rPr lang="en-US" sz="2000" dirty="0" smtClean="0">
                <a:latin typeface="Trebuchet MS"/>
                <a:cs typeface="Trebuchet MS"/>
              </a:rPr>
              <a:t>Fully integrated with Nordic Edge OTP server</a:t>
            </a:r>
          </a:p>
          <a:p>
            <a:pPr lvl="1"/>
            <a:r>
              <a:rPr lang="en-US" sz="2000" dirty="0" smtClean="0">
                <a:latin typeface="Trebuchet MS"/>
                <a:cs typeface="Trebuchet MS"/>
              </a:rPr>
              <a:t>Leverage the benefits of cloud services without adding to risk</a:t>
            </a:r>
          </a:p>
          <a:p>
            <a:pPr>
              <a:buNone/>
            </a:pPr>
            <a:endParaRPr lang="en-US" sz="2000" dirty="0">
              <a:latin typeface="Trebuchet MS"/>
              <a:cs typeface="Trebuchet MS"/>
            </a:endParaRPr>
          </a:p>
        </p:txBody>
      </p:sp>
      <p:sp>
        <p:nvSpPr>
          <p:cNvPr id="4" name="Rectangle 2"/>
          <p:cNvSpPr>
            <a:spLocks/>
          </p:cNvSpPr>
          <p:nvPr/>
        </p:nvSpPr>
        <p:spPr bwMode="auto">
          <a:xfrm>
            <a:off x="125016" y="6661547"/>
            <a:ext cx="2848534" cy="153888"/>
          </a:xfrm>
          <a:prstGeom prst="rect">
            <a:avLst/>
          </a:prstGeom>
          <a:noFill/>
          <a:ln w="12700">
            <a:noFill/>
            <a:miter lim="800000"/>
            <a:headEnd/>
            <a:tailEnd/>
          </a:ln>
        </p:spPr>
        <p:txBody>
          <a:bodyPr wrap="none" lIns="0" tIns="0" rIns="28572" bIns="0">
            <a:spAutoFit/>
          </a:bodyPr>
          <a:lstStyle/>
          <a:p>
            <a:r>
              <a:rPr lang="en-US" sz="1000" b="1" dirty="0">
                <a:solidFill>
                  <a:srgbClr val="535454"/>
                </a:solidFill>
                <a:latin typeface="Trebuchet MS" charset="0"/>
                <a:sym typeface="Trebuchet MS" charset="0"/>
              </a:rPr>
              <a:t>©</a:t>
            </a:r>
            <a:r>
              <a:rPr lang="en-US" sz="800" b="1" dirty="0">
                <a:solidFill>
                  <a:srgbClr val="535454"/>
                </a:solidFill>
                <a:latin typeface="Trebuchet MS" charset="0"/>
                <a:sym typeface="Trebuchet MS" charset="0"/>
              </a:rPr>
              <a:t> Nordic Edge™ – The provider of secure identity solutions</a:t>
            </a:r>
          </a:p>
        </p:txBody>
      </p:sp>
      <p:sp>
        <p:nvSpPr>
          <p:cNvPr id="5" name="Line 3"/>
          <p:cNvSpPr>
            <a:spLocks noChangeShapeType="1"/>
          </p:cNvSpPr>
          <p:nvPr/>
        </p:nvSpPr>
        <p:spPr bwMode="auto">
          <a:xfrm>
            <a:off x="-23440" y="6592342"/>
            <a:ext cx="9178603" cy="12279"/>
          </a:xfrm>
          <a:prstGeom prst="line">
            <a:avLst/>
          </a:prstGeom>
          <a:noFill/>
          <a:ln w="25400">
            <a:solidFill>
              <a:srgbClr val="4D4D4D"/>
            </a:solidFill>
            <a:prstDash val="sysDot"/>
            <a:round/>
            <a:headEnd/>
            <a:tailEnd/>
          </a:ln>
        </p:spPr>
        <p:txBody>
          <a:bodyPr lIns="0" tIns="0" rIns="0" bIns="0"/>
          <a:lstStyle/>
          <a:p>
            <a:endParaRPr lang="en-US"/>
          </a:p>
        </p:txBody>
      </p:sp>
      <p:pic>
        <p:nvPicPr>
          <p:cNvPr id="7" name="Bildobjekt 6"/>
          <p:cNvPicPr>
            <a:picLocks noChangeAspect="1"/>
          </p:cNvPicPr>
          <p:nvPr/>
        </p:nvPicPr>
        <p:blipFill>
          <a:blip r:embed="rId3">
            <a:alphaModFix amt="90000"/>
          </a:blip>
          <a:stretch>
            <a:fillRect/>
          </a:stretch>
        </p:blipFill>
        <p:spPr>
          <a:xfrm>
            <a:off x="1" y="4267200"/>
            <a:ext cx="9143999" cy="2304263"/>
          </a:xfrm>
          <a:prstGeom prst="rect">
            <a:avLst/>
          </a:prstGeom>
          <a:effectLst>
            <a:softEdge rad="762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a:cs typeface="Trebuchet MS"/>
              </a:rPr>
              <a:t>Competitive Differentiation</a:t>
            </a:r>
            <a:endParaRPr lang="en-US" dirty="0">
              <a:latin typeface="Trebuchet MS"/>
              <a:cs typeface="Trebuchet MS"/>
            </a:endParaRPr>
          </a:p>
        </p:txBody>
      </p:sp>
      <p:sp>
        <p:nvSpPr>
          <p:cNvPr id="3" name="Content Placeholder 2"/>
          <p:cNvSpPr>
            <a:spLocks noGrp="1"/>
          </p:cNvSpPr>
          <p:nvPr>
            <p:ph idx="1"/>
          </p:nvPr>
        </p:nvSpPr>
        <p:spPr/>
        <p:txBody>
          <a:bodyPr/>
          <a:lstStyle/>
          <a:p>
            <a:endParaRPr lang="en-US" dirty="0" smtClean="0"/>
          </a:p>
        </p:txBody>
      </p:sp>
      <p:graphicFrame>
        <p:nvGraphicFramePr>
          <p:cNvPr id="4" name="Table 3"/>
          <p:cNvGraphicFramePr>
            <a:graphicFrameLocks noGrp="1"/>
          </p:cNvGraphicFramePr>
          <p:nvPr/>
        </p:nvGraphicFramePr>
        <p:xfrm>
          <a:off x="381000" y="1447800"/>
          <a:ext cx="8382000" cy="4724398"/>
        </p:xfrm>
        <a:graphic>
          <a:graphicData uri="http://schemas.openxmlformats.org/drawingml/2006/table">
            <a:tbl>
              <a:tblPr firstRow="1" bandRow="1">
                <a:effectLst>
                  <a:outerShdw blurRad="50800" dist="38100" dir="2700000" algn="br">
                    <a:srgbClr val="000000">
                      <a:alpha val="43000"/>
                    </a:srgbClr>
                  </a:outerShdw>
                </a:effectLst>
                <a:tableStyleId>{5C22544A-7EE6-4342-B048-85BDC9FD1C3A}</a:tableStyleId>
              </a:tblPr>
              <a:tblGrid>
                <a:gridCol w="4191000"/>
                <a:gridCol w="4191000"/>
              </a:tblGrid>
              <a:tr h="709515">
                <a:tc>
                  <a:txBody>
                    <a:bodyPr/>
                    <a:lstStyle/>
                    <a:p>
                      <a:pPr algn="ctr"/>
                      <a:r>
                        <a:rPr lang="en-US" sz="2400" b="1" dirty="0" smtClean="0">
                          <a:latin typeface="Trebuchet MS"/>
                          <a:cs typeface="Trebuchet MS"/>
                        </a:rPr>
                        <a:t>Nordic</a:t>
                      </a:r>
                      <a:r>
                        <a:rPr lang="en-US" sz="2400" b="1" baseline="0" dirty="0" smtClean="0">
                          <a:latin typeface="Trebuchet MS"/>
                          <a:cs typeface="Trebuchet MS"/>
                        </a:rPr>
                        <a:t> Edge OTP</a:t>
                      </a:r>
                      <a:endParaRPr lang="en-US" sz="2400" b="1" dirty="0">
                        <a:latin typeface="Trebuchet MS"/>
                        <a:cs typeface="Trebuchet MS"/>
                      </a:endParaRPr>
                    </a:p>
                  </a:txBody>
                  <a:tcPr/>
                </a:tc>
                <a:tc>
                  <a:txBody>
                    <a:bodyPr/>
                    <a:lstStyle/>
                    <a:p>
                      <a:pPr algn="ctr"/>
                      <a:r>
                        <a:rPr lang="en-US" sz="2400" b="1" dirty="0" smtClean="0">
                          <a:latin typeface="Trebuchet MS"/>
                          <a:cs typeface="Trebuchet MS"/>
                        </a:rPr>
                        <a:t>RSA  </a:t>
                      </a:r>
                      <a:r>
                        <a:rPr lang="en-US" sz="2400" b="1" dirty="0" err="1" smtClean="0">
                          <a:latin typeface="Trebuchet MS"/>
                          <a:cs typeface="Trebuchet MS"/>
                        </a:rPr>
                        <a:t>SecurID</a:t>
                      </a:r>
                      <a:endParaRPr lang="en-US" b="1" dirty="0">
                        <a:latin typeface="Trebuchet MS"/>
                        <a:cs typeface="Trebuchet MS"/>
                      </a:endParaRPr>
                    </a:p>
                  </a:txBody>
                  <a:tcPr/>
                </a:tc>
              </a:tr>
              <a:tr h="709515">
                <a:tc>
                  <a:txBody>
                    <a:bodyPr/>
                    <a:lstStyle/>
                    <a:p>
                      <a:r>
                        <a:rPr lang="en-US" dirty="0" smtClean="0">
                          <a:latin typeface="Trebuchet MS"/>
                          <a:cs typeface="Trebuchet MS"/>
                        </a:rPr>
                        <a:t>Open, Standards Based</a:t>
                      </a:r>
                      <a:endParaRPr lang="en-US" dirty="0">
                        <a:latin typeface="Trebuchet MS"/>
                        <a:cs typeface="Trebuchet MS"/>
                      </a:endParaRPr>
                    </a:p>
                  </a:txBody>
                  <a:tcPr/>
                </a:tc>
                <a:tc>
                  <a:txBody>
                    <a:bodyPr/>
                    <a:lstStyle/>
                    <a:p>
                      <a:r>
                        <a:rPr lang="en-US" dirty="0" smtClean="0">
                          <a:latin typeface="Trebuchet MS"/>
                          <a:cs typeface="Trebuchet MS"/>
                        </a:rPr>
                        <a:t>Closed, Proprietary</a:t>
                      </a:r>
                      <a:endParaRPr lang="en-US" dirty="0">
                        <a:latin typeface="Trebuchet MS"/>
                        <a:cs typeface="Trebuchet MS"/>
                      </a:endParaRPr>
                    </a:p>
                  </a:txBody>
                  <a:tcPr/>
                </a:tc>
              </a:tr>
              <a:tr h="1123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rebuchet MS"/>
                          <a:cs typeface="Trebuchet MS"/>
                        </a:rPr>
                        <a:t>NE supports multiple OTP algorithms, including OATH TOTP,</a:t>
                      </a:r>
                      <a:r>
                        <a:rPr lang="en-US" dirty="0" smtClean="0">
                          <a:latin typeface="Trebuchet MS"/>
                          <a:cs typeface="Trebuchet MS"/>
                        </a:rPr>
                        <a:t> HOTP, OCRA </a:t>
                      </a:r>
                      <a:r>
                        <a:rPr lang="en-US" dirty="0" smtClean="0">
                          <a:latin typeface="Trebuchet MS"/>
                          <a:cs typeface="Trebuchet MS"/>
                        </a:rPr>
                        <a:t>and Yubico</a:t>
                      </a:r>
                    </a:p>
                  </a:txBody>
                  <a:tcPr/>
                </a:tc>
                <a:tc>
                  <a:txBody>
                    <a:bodyPr/>
                    <a:lstStyle/>
                    <a:p>
                      <a:r>
                        <a:rPr lang="en-US" dirty="0" smtClean="0">
                          <a:latin typeface="Trebuchet MS"/>
                          <a:cs typeface="Trebuchet MS"/>
                        </a:rPr>
                        <a:t>Only Time</a:t>
                      </a:r>
                      <a:r>
                        <a:rPr lang="en-US" baseline="0" dirty="0" smtClean="0">
                          <a:latin typeface="Trebuchet MS"/>
                          <a:cs typeface="Trebuchet MS"/>
                        </a:rPr>
                        <a:t> Based </a:t>
                      </a:r>
                      <a:r>
                        <a:rPr lang="en-US" baseline="0" dirty="0" err="1" smtClean="0">
                          <a:latin typeface="Trebuchet MS"/>
                          <a:cs typeface="Trebuchet MS"/>
                        </a:rPr>
                        <a:t>SecurID</a:t>
                      </a:r>
                      <a:r>
                        <a:rPr lang="en-US" baseline="0" dirty="0" smtClean="0">
                          <a:latin typeface="Trebuchet MS"/>
                          <a:cs typeface="Trebuchet MS"/>
                        </a:rPr>
                        <a:t> OTP algorithm</a:t>
                      </a:r>
                      <a:endParaRPr lang="en-US" dirty="0">
                        <a:latin typeface="Trebuchet MS"/>
                        <a:cs typeface="Trebuchet MS"/>
                      </a:endParaRPr>
                    </a:p>
                  </a:txBody>
                  <a:tcPr/>
                </a:tc>
              </a:tr>
              <a:tr h="762778">
                <a:tc>
                  <a:txBody>
                    <a:bodyPr/>
                    <a:lstStyle/>
                    <a:p>
                      <a:r>
                        <a:rPr lang="en-US" dirty="0" smtClean="0">
                          <a:latin typeface="Trebuchet MS"/>
                          <a:cs typeface="Trebuchet MS"/>
                        </a:rPr>
                        <a:t>Competitively</a:t>
                      </a:r>
                      <a:r>
                        <a:rPr lang="en-US" baseline="0" dirty="0" smtClean="0">
                          <a:latin typeface="Trebuchet MS"/>
                          <a:cs typeface="Trebuchet MS"/>
                        </a:rPr>
                        <a:t> priced with multiple options not requiring renewal</a:t>
                      </a:r>
                      <a:endParaRPr lang="en-US" dirty="0">
                        <a:latin typeface="Trebuchet MS"/>
                        <a:cs typeface="Trebuchet MS"/>
                      </a:endParaRPr>
                    </a:p>
                  </a:txBody>
                  <a:tcPr/>
                </a:tc>
                <a:tc>
                  <a:txBody>
                    <a:bodyPr/>
                    <a:lstStyle/>
                    <a:p>
                      <a:r>
                        <a:rPr lang="en-US" dirty="0" smtClean="0">
                          <a:latin typeface="Trebuchet MS"/>
                          <a:cs typeface="Trebuchet MS"/>
                        </a:rPr>
                        <a:t>Expensive, with tokens requiring renewal</a:t>
                      </a:r>
                      <a:endParaRPr lang="en-US" dirty="0">
                        <a:latin typeface="Trebuchet MS"/>
                        <a:cs typeface="Trebuchet MS"/>
                      </a:endParaRPr>
                    </a:p>
                  </a:txBody>
                  <a:tcPr/>
                </a:tc>
              </a:tr>
              <a:tr h="709515">
                <a:tc>
                  <a:txBody>
                    <a:bodyPr/>
                    <a:lstStyle/>
                    <a:p>
                      <a:r>
                        <a:rPr lang="en-US" dirty="0" smtClean="0">
                          <a:latin typeface="Trebuchet MS"/>
                          <a:cs typeface="Trebuchet MS"/>
                        </a:rPr>
                        <a:t>Latest Generation</a:t>
                      </a:r>
                      <a:endParaRPr lang="en-US" dirty="0">
                        <a:latin typeface="Trebuchet MS"/>
                        <a:cs typeface="Trebuchet MS"/>
                      </a:endParaRPr>
                    </a:p>
                  </a:txBody>
                  <a:tcPr/>
                </a:tc>
                <a:tc>
                  <a:txBody>
                    <a:bodyPr/>
                    <a:lstStyle/>
                    <a:p>
                      <a:r>
                        <a:rPr lang="en-US" dirty="0" smtClean="0">
                          <a:latin typeface="Trebuchet MS"/>
                          <a:cs typeface="Trebuchet MS"/>
                        </a:rPr>
                        <a:t>Fundamental Principles</a:t>
                      </a:r>
                      <a:r>
                        <a:rPr lang="en-US" baseline="0" dirty="0" smtClean="0">
                          <a:latin typeface="Trebuchet MS"/>
                          <a:cs typeface="Trebuchet MS"/>
                        </a:rPr>
                        <a:t> unchanged for 20 years</a:t>
                      </a:r>
                      <a:endParaRPr lang="en-US" dirty="0">
                        <a:latin typeface="Trebuchet MS"/>
                        <a:cs typeface="Trebuchet MS"/>
                      </a:endParaRPr>
                    </a:p>
                  </a:txBody>
                  <a:tcPr/>
                </a:tc>
              </a:tr>
              <a:tr h="709515">
                <a:tc>
                  <a:txBody>
                    <a:bodyPr/>
                    <a:lstStyle/>
                    <a:p>
                      <a:r>
                        <a:rPr lang="en-US" dirty="0" smtClean="0">
                          <a:latin typeface="Trebuchet MS"/>
                          <a:cs typeface="Trebuchet MS"/>
                        </a:rPr>
                        <a:t>Customers</a:t>
                      </a:r>
                      <a:r>
                        <a:rPr lang="en-US" baseline="0" dirty="0" smtClean="0">
                          <a:latin typeface="Trebuchet MS"/>
                          <a:cs typeface="Trebuchet MS"/>
                        </a:rPr>
                        <a:t> can have full control of key material</a:t>
                      </a:r>
                      <a:endParaRPr lang="en-US" dirty="0">
                        <a:latin typeface="Trebuchet MS"/>
                        <a:cs typeface="Trebuchet MS"/>
                      </a:endParaRPr>
                    </a:p>
                  </a:txBody>
                  <a:tcPr/>
                </a:tc>
                <a:tc>
                  <a:txBody>
                    <a:bodyPr/>
                    <a:lstStyle/>
                    <a:p>
                      <a:r>
                        <a:rPr lang="en-US" dirty="0" smtClean="0">
                          <a:latin typeface="Trebuchet MS"/>
                          <a:cs typeface="Trebuchet MS"/>
                        </a:rPr>
                        <a:t>Keeps backup of key material</a:t>
                      </a:r>
                      <a:endParaRPr lang="en-US" dirty="0">
                        <a:latin typeface="Trebuchet MS"/>
                        <a:cs typeface="Trebuchet MS"/>
                      </a:endParaRPr>
                    </a:p>
                  </a:txBody>
                  <a:tcPr/>
                </a:tc>
              </a:tr>
            </a:tbl>
          </a:graphicData>
        </a:graphic>
      </p:graphicFrame>
      <p:sp>
        <p:nvSpPr>
          <p:cNvPr id="5" name="Rectangle 2"/>
          <p:cNvSpPr>
            <a:spLocks/>
          </p:cNvSpPr>
          <p:nvPr/>
        </p:nvSpPr>
        <p:spPr bwMode="auto">
          <a:xfrm>
            <a:off x="125016" y="6661547"/>
            <a:ext cx="2848534" cy="153888"/>
          </a:xfrm>
          <a:prstGeom prst="rect">
            <a:avLst/>
          </a:prstGeom>
          <a:noFill/>
          <a:ln w="12700">
            <a:noFill/>
            <a:miter lim="800000"/>
            <a:headEnd/>
            <a:tailEnd/>
          </a:ln>
        </p:spPr>
        <p:txBody>
          <a:bodyPr wrap="none" lIns="0" tIns="0" rIns="28572" bIns="0">
            <a:spAutoFit/>
          </a:bodyPr>
          <a:lstStyle/>
          <a:p>
            <a:r>
              <a:rPr lang="en-US" sz="1000" b="1" dirty="0">
                <a:solidFill>
                  <a:srgbClr val="535454"/>
                </a:solidFill>
                <a:latin typeface="Trebuchet MS" charset="0"/>
                <a:sym typeface="Trebuchet MS" charset="0"/>
              </a:rPr>
              <a:t>©</a:t>
            </a:r>
            <a:r>
              <a:rPr lang="en-US" sz="800" b="1" dirty="0">
                <a:solidFill>
                  <a:srgbClr val="535454"/>
                </a:solidFill>
                <a:latin typeface="Trebuchet MS" charset="0"/>
                <a:sym typeface="Trebuchet MS" charset="0"/>
              </a:rPr>
              <a:t> Nordic Edge™ – The provider of secure identity solutions</a:t>
            </a:r>
          </a:p>
        </p:txBody>
      </p:sp>
      <p:sp>
        <p:nvSpPr>
          <p:cNvPr id="6" name="Line 3"/>
          <p:cNvSpPr>
            <a:spLocks noChangeShapeType="1"/>
          </p:cNvSpPr>
          <p:nvPr/>
        </p:nvSpPr>
        <p:spPr bwMode="auto">
          <a:xfrm>
            <a:off x="-23440" y="6592342"/>
            <a:ext cx="9178603" cy="12279"/>
          </a:xfrm>
          <a:prstGeom prst="line">
            <a:avLst/>
          </a:prstGeom>
          <a:noFill/>
          <a:ln w="25400">
            <a:solidFill>
              <a:srgbClr val="4D4D4D"/>
            </a:solidFill>
            <a:prstDash val="sysDot"/>
            <a:round/>
            <a:headEnd/>
            <a:tailEnd/>
          </a:ln>
        </p:spPr>
        <p:txBody>
          <a:bodyPr lIns="0" tIns="0" rIns="0" bIns="0"/>
          <a:lstStyle/>
          <a:p>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3540" name="Rectangle 2"/>
          <p:cNvSpPr>
            <a:spLocks/>
          </p:cNvSpPr>
          <p:nvPr/>
        </p:nvSpPr>
        <p:spPr bwMode="auto">
          <a:xfrm>
            <a:off x="125016" y="6661547"/>
            <a:ext cx="2848534" cy="153888"/>
          </a:xfrm>
          <a:prstGeom prst="rect">
            <a:avLst/>
          </a:prstGeom>
          <a:noFill/>
          <a:ln w="12700">
            <a:noFill/>
            <a:miter lim="800000"/>
            <a:headEnd/>
            <a:tailEnd/>
          </a:ln>
        </p:spPr>
        <p:txBody>
          <a:bodyPr wrap="none" lIns="0" tIns="0" rIns="28572" bIns="0">
            <a:spAutoFit/>
          </a:bodyPr>
          <a:lstStyle/>
          <a:p>
            <a:r>
              <a:rPr lang="en-US" sz="1000" b="1" dirty="0">
                <a:solidFill>
                  <a:srgbClr val="535454"/>
                </a:solidFill>
                <a:latin typeface="Trebuchet MS" charset="0"/>
                <a:sym typeface="Trebuchet MS" charset="0"/>
              </a:rPr>
              <a:t>©</a:t>
            </a:r>
            <a:r>
              <a:rPr lang="en-US" sz="800" b="1" dirty="0">
                <a:solidFill>
                  <a:srgbClr val="535454"/>
                </a:solidFill>
                <a:latin typeface="Trebuchet MS" charset="0"/>
                <a:sym typeface="Trebuchet MS" charset="0"/>
              </a:rPr>
              <a:t> Nordic Edge™ – The provider of secure identity solutions</a:t>
            </a:r>
          </a:p>
        </p:txBody>
      </p:sp>
      <p:sp>
        <p:nvSpPr>
          <p:cNvPr id="193541" name="Line 3"/>
          <p:cNvSpPr>
            <a:spLocks noChangeShapeType="1"/>
          </p:cNvSpPr>
          <p:nvPr/>
        </p:nvSpPr>
        <p:spPr bwMode="auto">
          <a:xfrm>
            <a:off x="-23440" y="6592342"/>
            <a:ext cx="9178603" cy="12279"/>
          </a:xfrm>
          <a:prstGeom prst="line">
            <a:avLst/>
          </a:prstGeom>
          <a:noFill/>
          <a:ln w="25400">
            <a:solidFill>
              <a:srgbClr val="4D4D4D"/>
            </a:solidFill>
            <a:prstDash val="sysDot"/>
            <a:round/>
            <a:headEnd/>
            <a:tailEnd/>
          </a:ln>
        </p:spPr>
        <p:txBody>
          <a:bodyPr lIns="0" tIns="0" rIns="0" bIns="0"/>
          <a:lstStyle/>
          <a:p>
            <a:endParaRPr lang="en-US"/>
          </a:p>
        </p:txBody>
      </p:sp>
      <p:sp>
        <p:nvSpPr>
          <p:cNvPr id="193543" name="Rectangle 5"/>
          <p:cNvSpPr>
            <a:spLocks noGrp="1" noChangeArrowheads="1"/>
          </p:cNvSpPr>
          <p:nvPr>
            <p:ph type="body" idx="1"/>
          </p:nvPr>
        </p:nvSpPr>
        <p:spPr>
          <a:xfrm>
            <a:off x="455414" y="1276945"/>
            <a:ext cx="8233172" cy="5259586"/>
          </a:xfrm>
        </p:spPr>
        <p:txBody>
          <a:bodyPr rIns="116994">
            <a:normAutofit/>
          </a:bodyPr>
          <a:lstStyle/>
          <a:p>
            <a:pPr marL="446469"/>
            <a:r>
              <a:rPr lang="en-US" sz="1800" i="1" dirty="0" smtClean="0">
                <a:latin typeface="Trebuchet MS"/>
                <a:cs typeface="Trebuchet MS"/>
                <a:sym typeface="Times" charset="0"/>
              </a:rPr>
              <a:t>"We were impressed by the rapid implementation of the system, but also by the ease-of-use for our users and the low administration required"</a:t>
            </a:r>
            <a:endParaRPr lang="en-US" sz="1800" dirty="0" smtClean="0">
              <a:latin typeface="Trebuchet MS"/>
              <a:ea typeface="ヒラギノ明朝 ProN W3" charset="-128"/>
              <a:cs typeface="Trebuchet MS"/>
              <a:sym typeface="Times" charset="0"/>
            </a:endParaRPr>
          </a:p>
          <a:p>
            <a:pPr marL="612778" lvl="1">
              <a:buSzPct val="75000"/>
              <a:buNone/>
            </a:pPr>
            <a:r>
              <a:rPr lang="en-US" sz="1400" dirty="0" smtClean="0">
                <a:latin typeface="Trebuchet MS"/>
                <a:cs typeface="Trebuchet MS"/>
                <a:sym typeface="Times" charset="0"/>
              </a:rPr>
              <a:t>	Prof</a:t>
            </a:r>
            <a:r>
              <a:rPr lang="en-US" sz="1400" dirty="0">
                <a:latin typeface="Trebuchet MS"/>
                <a:cs typeface="Trebuchet MS"/>
                <a:sym typeface="Times" charset="0"/>
              </a:rPr>
              <a:t>. </a:t>
            </a:r>
            <a:r>
              <a:rPr lang="en-US" sz="1400" dirty="0" err="1">
                <a:latin typeface="Trebuchet MS"/>
                <a:cs typeface="Trebuchet MS"/>
                <a:sym typeface="Times" charset="0"/>
              </a:rPr>
              <a:t>Gerd</a:t>
            </a:r>
            <a:r>
              <a:rPr lang="en-US" sz="1400" dirty="0">
                <a:latin typeface="Trebuchet MS"/>
                <a:cs typeface="Trebuchet MS"/>
                <a:sym typeface="Times" charset="0"/>
              </a:rPr>
              <a:t> </a:t>
            </a:r>
            <a:r>
              <a:rPr lang="en-US" sz="1400" dirty="0" err="1">
                <a:latin typeface="Trebuchet MS"/>
                <a:cs typeface="Trebuchet MS"/>
                <a:sym typeface="Times" charset="0"/>
              </a:rPr>
              <a:t>Stöwer</a:t>
            </a:r>
            <a:r>
              <a:rPr lang="en-US" sz="1400" dirty="0">
                <a:latin typeface="Trebuchet MS"/>
                <a:cs typeface="Trebuchet MS"/>
                <a:sym typeface="Times" charset="0"/>
              </a:rPr>
              <a:t>, CEO </a:t>
            </a:r>
            <a:r>
              <a:rPr lang="en-US" sz="1400" dirty="0" err="1">
                <a:latin typeface="Trebuchet MS"/>
                <a:cs typeface="Trebuchet MS"/>
                <a:sym typeface="Times" charset="0"/>
              </a:rPr>
              <a:t>Münster</a:t>
            </a:r>
            <a:r>
              <a:rPr lang="en-US" sz="1400" dirty="0">
                <a:latin typeface="Trebuchet MS"/>
                <a:cs typeface="Trebuchet MS"/>
                <a:sym typeface="Times" charset="0"/>
              </a:rPr>
              <a:t>/</a:t>
            </a:r>
            <a:r>
              <a:rPr lang="en-US" sz="1400" dirty="0" err="1">
                <a:latin typeface="Trebuchet MS"/>
                <a:cs typeface="Trebuchet MS"/>
                <a:sym typeface="Times" charset="0"/>
              </a:rPr>
              <a:t>Osnabrück</a:t>
            </a:r>
            <a:r>
              <a:rPr lang="en-US" sz="1400" dirty="0">
                <a:latin typeface="Trebuchet MS"/>
                <a:cs typeface="Trebuchet MS"/>
                <a:sym typeface="Times" charset="0"/>
              </a:rPr>
              <a:t> Airport</a:t>
            </a:r>
            <a:endParaRPr lang="en-US" sz="1400" dirty="0">
              <a:latin typeface="Trebuchet MS"/>
              <a:ea typeface="ヒラギノ明朝 ProN W3" charset="-128"/>
              <a:cs typeface="Trebuchet MS"/>
              <a:sym typeface="Times" charset="0"/>
            </a:endParaRPr>
          </a:p>
          <a:p>
            <a:pPr marL="612778" lvl="1">
              <a:buBlip>
                <a:blip r:embed="rId2"/>
              </a:buBlip>
            </a:pPr>
            <a:endParaRPr lang="en-US" sz="1700" dirty="0">
              <a:latin typeface="Trebuchet MS"/>
              <a:cs typeface="Trebuchet MS"/>
            </a:endParaRPr>
          </a:p>
          <a:p>
            <a:pPr marL="446469"/>
            <a:r>
              <a:rPr lang="en-US" sz="1800" dirty="0" smtClean="0">
                <a:latin typeface="Trebuchet MS"/>
                <a:cs typeface="Trebuchet MS"/>
                <a:sym typeface="Times" charset="0"/>
              </a:rPr>
              <a:t>"W</a:t>
            </a:r>
            <a:r>
              <a:rPr lang="en-US" sz="1800" i="1" dirty="0" smtClean="0">
                <a:latin typeface="Trebuchet MS"/>
                <a:cs typeface="Trebuchet MS"/>
                <a:sym typeface="Times" charset="0"/>
              </a:rPr>
              <a:t>e are very satisfied with Your product. It’s very stable, easy to use, fast, reliable and it has good logging abilities. So we think that Nordic Edge OTP server was the best choice to our services"</a:t>
            </a:r>
            <a:endParaRPr lang="en-US" sz="1800" dirty="0" smtClean="0">
              <a:latin typeface="Trebuchet MS"/>
              <a:ea typeface="ヒラギノ明朝 ProN W3" charset="-128"/>
              <a:cs typeface="Trebuchet MS"/>
              <a:sym typeface="Times" charset="0"/>
            </a:endParaRPr>
          </a:p>
          <a:p>
            <a:pPr marL="612778" lvl="1">
              <a:buNone/>
            </a:pPr>
            <a:r>
              <a:rPr lang="en-US" sz="1400" dirty="0" smtClean="0">
                <a:latin typeface="Trebuchet MS"/>
                <a:cs typeface="Trebuchet MS"/>
                <a:sym typeface="Times" charset="0"/>
              </a:rPr>
              <a:t>	Ernest </a:t>
            </a:r>
            <a:r>
              <a:rPr lang="en-US" sz="1400" dirty="0" err="1">
                <a:latin typeface="Trebuchet MS"/>
                <a:cs typeface="Trebuchet MS"/>
                <a:sym typeface="Times" charset="0"/>
              </a:rPr>
              <a:t>Jojart</a:t>
            </a:r>
            <a:r>
              <a:rPr lang="en-US" sz="1400" dirty="0">
                <a:latin typeface="Trebuchet MS"/>
                <a:cs typeface="Trebuchet MS"/>
                <a:sym typeface="Times" charset="0"/>
              </a:rPr>
              <a:t>, member of the developer team in AXA </a:t>
            </a:r>
            <a:r>
              <a:rPr lang="en-US" sz="1400" dirty="0" smtClean="0">
                <a:latin typeface="Trebuchet MS"/>
                <a:cs typeface="Trebuchet MS"/>
                <a:sym typeface="Times" charset="0"/>
              </a:rPr>
              <a:t>Group</a:t>
            </a:r>
            <a:endParaRPr lang="en-US" sz="1400" dirty="0" smtClean="0">
              <a:latin typeface="Trebuchet MS"/>
              <a:ea typeface="ヒラギノ明朝 ProN W3" charset="-128"/>
              <a:cs typeface="Trebuchet MS"/>
              <a:sym typeface="Times" charset="0"/>
            </a:endParaRPr>
          </a:p>
          <a:p>
            <a:pPr marL="612778" lvl="1">
              <a:buBlip>
                <a:blip r:embed="rId2"/>
              </a:buBlip>
            </a:pPr>
            <a:endParaRPr lang="en-US" sz="1700" dirty="0">
              <a:latin typeface="Trebuchet MS"/>
              <a:ea typeface="ヒラギノ明朝 ProN W3" charset="-128"/>
              <a:cs typeface="Trebuchet MS"/>
              <a:sym typeface="Times" charset="0"/>
            </a:endParaRPr>
          </a:p>
          <a:p>
            <a:pPr marL="446469"/>
            <a:r>
              <a:rPr lang="en-US" sz="1800" i="1" dirty="0" smtClean="0">
                <a:latin typeface="Trebuchet MS"/>
                <a:cs typeface="Trebuchet MS"/>
                <a:sym typeface="Times" charset="0"/>
              </a:rPr>
              <a:t>"The OTP server has saved us from having a hacker gaining access using stolen credentials on a remote system. It also alerted the user, who could report the intrusion attempt to the system administrator. The system has been up and running without a single failure since we brought it online in 2008.”</a:t>
            </a:r>
            <a:endParaRPr lang="en-US" sz="1800" dirty="0" smtClean="0">
              <a:latin typeface="Trebuchet MS"/>
              <a:ea typeface="ヒラギノ明朝 ProN W3" charset="-128"/>
              <a:cs typeface="Trebuchet MS"/>
              <a:sym typeface="Times" charset="0"/>
            </a:endParaRPr>
          </a:p>
          <a:p>
            <a:pPr marL="612778" lvl="1">
              <a:buNone/>
            </a:pPr>
            <a:r>
              <a:rPr lang="en-US" sz="1400" dirty="0" smtClean="0">
                <a:latin typeface="Trebuchet MS"/>
                <a:cs typeface="Trebuchet MS"/>
                <a:sym typeface="Times" charset="0"/>
              </a:rPr>
              <a:t>	Jonas </a:t>
            </a:r>
            <a:r>
              <a:rPr lang="en-US" sz="1400" dirty="0" err="1">
                <a:latin typeface="Trebuchet MS"/>
                <a:cs typeface="Trebuchet MS"/>
                <a:sym typeface="Times" charset="0"/>
              </a:rPr>
              <a:t>Lindemann</a:t>
            </a:r>
            <a:r>
              <a:rPr lang="en-US" sz="1400" dirty="0">
                <a:latin typeface="Trebuchet MS"/>
                <a:cs typeface="Trebuchet MS"/>
                <a:sym typeface="Times" charset="0"/>
              </a:rPr>
              <a:t>, Senior system manager, </a:t>
            </a:r>
            <a:r>
              <a:rPr lang="en-US" sz="1400" dirty="0" err="1">
                <a:latin typeface="Trebuchet MS"/>
                <a:cs typeface="Trebuchet MS"/>
                <a:sym typeface="Times" charset="0"/>
              </a:rPr>
              <a:t>Lunds</a:t>
            </a:r>
            <a:r>
              <a:rPr lang="en-US" sz="1400" dirty="0">
                <a:latin typeface="Trebuchet MS"/>
                <a:cs typeface="Trebuchet MS"/>
                <a:sym typeface="Times" charset="0"/>
              </a:rPr>
              <a:t> </a:t>
            </a:r>
            <a:r>
              <a:rPr lang="en-US" sz="1400" dirty="0" err="1">
                <a:latin typeface="Trebuchet MS"/>
                <a:cs typeface="Trebuchet MS"/>
                <a:sym typeface="Times" charset="0"/>
              </a:rPr>
              <a:t>Universitet</a:t>
            </a:r>
            <a:endParaRPr lang="en-US" sz="1400" dirty="0">
              <a:latin typeface="Trebuchet MS"/>
              <a:ea typeface="ヒラギノ明朝 ProN W3" charset="-128"/>
              <a:cs typeface="Trebuchet MS"/>
              <a:sym typeface="Times" charset="0"/>
            </a:endParaRPr>
          </a:p>
        </p:txBody>
      </p:sp>
      <p:sp>
        <p:nvSpPr>
          <p:cNvPr id="8" name="Title 7"/>
          <p:cNvSpPr>
            <a:spLocks noGrp="1"/>
          </p:cNvSpPr>
          <p:nvPr>
            <p:ph type="title"/>
          </p:nvPr>
        </p:nvSpPr>
        <p:spPr/>
        <p:txBody>
          <a:bodyPr/>
          <a:lstStyle/>
          <a:p>
            <a:r>
              <a:rPr lang="en-US" dirty="0" smtClean="0">
                <a:latin typeface="Trebuchet MS"/>
                <a:cs typeface="Trebuchet MS"/>
              </a:rPr>
              <a:t>What our customers are saying</a:t>
            </a:r>
            <a:endParaRPr lang="en-US" dirty="0">
              <a:latin typeface="Trebuchet MS"/>
              <a:cs typeface="Trebuchet MS"/>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244" name="Rectangle 2"/>
          <p:cNvSpPr>
            <a:spLocks/>
          </p:cNvSpPr>
          <p:nvPr/>
        </p:nvSpPr>
        <p:spPr bwMode="auto">
          <a:xfrm>
            <a:off x="125016" y="6661547"/>
            <a:ext cx="2848534" cy="153888"/>
          </a:xfrm>
          <a:prstGeom prst="rect">
            <a:avLst/>
          </a:prstGeom>
          <a:noFill/>
          <a:ln w="12700">
            <a:noFill/>
            <a:miter lim="800000"/>
            <a:headEnd/>
            <a:tailEnd/>
          </a:ln>
        </p:spPr>
        <p:txBody>
          <a:bodyPr wrap="none" lIns="0" tIns="0" rIns="28572" bIns="0">
            <a:spAutoFit/>
          </a:bodyPr>
          <a:lstStyle/>
          <a:p>
            <a:r>
              <a:rPr lang="en-US" sz="1000" b="1" dirty="0">
                <a:solidFill>
                  <a:srgbClr val="535454"/>
                </a:solidFill>
                <a:latin typeface="Trebuchet MS" charset="0"/>
                <a:sym typeface="Trebuchet MS" charset="0"/>
              </a:rPr>
              <a:t>©</a:t>
            </a:r>
            <a:r>
              <a:rPr lang="en-US" sz="800" b="1" dirty="0">
                <a:solidFill>
                  <a:srgbClr val="535454"/>
                </a:solidFill>
                <a:latin typeface="Trebuchet MS" charset="0"/>
                <a:sym typeface="Trebuchet MS" charset="0"/>
              </a:rPr>
              <a:t> Nordic Edge™ – The provider of secure identity solutions</a:t>
            </a:r>
          </a:p>
        </p:txBody>
      </p:sp>
      <p:sp>
        <p:nvSpPr>
          <p:cNvPr id="138245" name="Line 3"/>
          <p:cNvSpPr>
            <a:spLocks noChangeShapeType="1"/>
          </p:cNvSpPr>
          <p:nvPr/>
        </p:nvSpPr>
        <p:spPr bwMode="auto">
          <a:xfrm>
            <a:off x="-23440" y="6592342"/>
            <a:ext cx="9178603" cy="12279"/>
          </a:xfrm>
          <a:prstGeom prst="line">
            <a:avLst/>
          </a:prstGeom>
          <a:noFill/>
          <a:ln w="25400">
            <a:solidFill>
              <a:srgbClr val="4D4D4D"/>
            </a:solidFill>
            <a:prstDash val="sysDot"/>
            <a:round/>
            <a:headEnd/>
            <a:tailEnd/>
          </a:ln>
        </p:spPr>
        <p:txBody>
          <a:bodyPr lIns="0" tIns="0" rIns="0" bIns="0"/>
          <a:lstStyle/>
          <a:p>
            <a:endParaRPr lang="en-US"/>
          </a:p>
        </p:txBody>
      </p:sp>
      <p:sp>
        <p:nvSpPr>
          <p:cNvPr id="138246" name="Rectangle 4"/>
          <p:cNvSpPr>
            <a:spLocks noGrp="1" noChangeArrowheads="1"/>
          </p:cNvSpPr>
          <p:nvPr>
            <p:ph type="title"/>
          </p:nvPr>
        </p:nvSpPr>
        <p:spPr/>
        <p:txBody>
          <a:bodyPr rIns="116994"/>
          <a:lstStyle/>
          <a:p>
            <a:pPr marL="40182"/>
            <a:r>
              <a:rPr lang="en-US" dirty="0" smtClean="0">
                <a:latin typeface="Trebuchet MS"/>
                <a:cs typeface="Trebuchet MS"/>
              </a:rPr>
              <a:t>Agenda</a:t>
            </a:r>
          </a:p>
        </p:txBody>
      </p:sp>
      <p:sp>
        <p:nvSpPr>
          <p:cNvPr id="138247" name="Rectangle 5"/>
          <p:cNvSpPr>
            <a:spLocks noGrp="1" noChangeArrowheads="1"/>
          </p:cNvSpPr>
          <p:nvPr>
            <p:ph type="body" idx="1"/>
          </p:nvPr>
        </p:nvSpPr>
        <p:spPr>
          <a:xfrm>
            <a:off x="455414" y="1524000"/>
            <a:ext cx="8233172" cy="4744045"/>
          </a:xfrm>
        </p:spPr>
        <p:txBody>
          <a:bodyPr rIns="116994">
            <a:normAutofit/>
          </a:bodyPr>
          <a:lstStyle/>
          <a:p>
            <a:pPr marL="446469"/>
            <a:r>
              <a:rPr lang="en-US" sz="2400" dirty="0" smtClean="0">
                <a:latin typeface="Trebuchet MS"/>
                <a:cs typeface="Trebuchet MS"/>
              </a:rPr>
              <a:t>About Nordic Edge</a:t>
            </a:r>
          </a:p>
          <a:p>
            <a:pPr marL="446469"/>
            <a:r>
              <a:rPr lang="en-US" sz="2400" dirty="0" smtClean="0">
                <a:latin typeface="Trebuchet MS"/>
                <a:cs typeface="Trebuchet MS"/>
              </a:rPr>
              <a:t>Solution Overview</a:t>
            </a:r>
          </a:p>
          <a:p>
            <a:pPr marL="446469"/>
            <a:r>
              <a:rPr lang="en-US" sz="2400" dirty="0" smtClean="0">
                <a:latin typeface="Trebuchet MS"/>
                <a:cs typeface="Trebuchet MS"/>
              </a:rPr>
              <a:t>OTP3™ </a:t>
            </a:r>
            <a:r>
              <a:rPr lang="en-US" sz="2400" dirty="0" smtClean="0">
                <a:latin typeface="Trebuchet MS"/>
                <a:cs typeface="Trebuchet MS"/>
              </a:rPr>
              <a:t>Server</a:t>
            </a:r>
          </a:p>
          <a:p>
            <a:pPr marL="446469"/>
            <a:r>
              <a:rPr lang="en-US" sz="2400" dirty="0" smtClean="0">
                <a:latin typeface="Trebuchet MS"/>
                <a:cs typeface="Trebuchet MS"/>
              </a:rPr>
              <a:t>Pledge</a:t>
            </a:r>
          </a:p>
          <a:p>
            <a:pPr marL="446469"/>
            <a:r>
              <a:rPr lang="en-US" sz="2400" dirty="0" err="1" smtClean="0">
                <a:latin typeface="Trebuchet MS"/>
                <a:cs typeface="Trebuchet MS"/>
              </a:rPr>
              <a:t>YubiKey</a:t>
            </a:r>
            <a:endParaRPr lang="en-US" sz="2400" dirty="0" smtClean="0">
              <a:latin typeface="Trebuchet MS"/>
              <a:cs typeface="Trebuchet MS"/>
            </a:endParaRPr>
          </a:p>
          <a:p>
            <a:pPr marL="446469"/>
            <a:r>
              <a:rPr lang="en-US" sz="2400" dirty="0" smtClean="0">
                <a:latin typeface="Trebuchet MS"/>
                <a:cs typeface="Trebuchet MS"/>
              </a:rPr>
              <a:t>Customer Case Study</a:t>
            </a:r>
            <a:endParaRPr lang="en-US" sz="2400" dirty="0" smtClean="0">
              <a:latin typeface="Trebuchet MS"/>
              <a:cs typeface="Trebuchet MS"/>
            </a:endParaRPr>
          </a:p>
          <a:p>
            <a:pPr marL="446469"/>
            <a:r>
              <a:rPr lang="en-US" sz="2400" dirty="0" smtClean="0">
                <a:latin typeface="Trebuchet MS"/>
                <a:cs typeface="Trebuchet MS"/>
              </a:rPr>
              <a:t>Legacy Token Migration</a:t>
            </a:r>
            <a:endParaRPr lang="en-US" sz="2400" dirty="0" smtClean="0">
              <a:latin typeface="Trebuchet MS"/>
              <a:cs typeface="Trebuchet MS"/>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latin typeface="Trebuchet MS"/>
                <a:cs typeface="Trebuchet MS"/>
              </a:rPr>
              <a:t>Customer</a:t>
            </a:r>
            <a:r>
              <a:rPr lang="sv-SE" dirty="0" smtClean="0">
                <a:latin typeface="Trebuchet MS"/>
                <a:cs typeface="Trebuchet MS"/>
              </a:rPr>
              <a:t> Case </a:t>
            </a:r>
            <a:r>
              <a:rPr lang="sv-SE" dirty="0" err="1" smtClean="0">
                <a:latin typeface="Trebuchet MS"/>
                <a:cs typeface="Trebuchet MS"/>
              </a:rPr>
              <a:t>Study</a:t>
            </a:r>
            <a:endParaRPr lang="sv-SE" dirty="0">
              <a:latin typeface="Trebuchet MS"/>
              <a:cs typeface="Trebuchet MS"/>
            </a:endParaRPr>
          </a:p>
        </p:txBody>
      </p:sp>
      <p:sp>
        <p:nvSpPr>
          <p:cNvPr id="3" name="Platshållare för innehåll 2"/>
          <p:cNvSpPr>
            <a:spLocks noGrp="1"/>
          </p:cNvSpPr>
          <p:nvPr>
            <p:ph idx="1"/>
          </p:nvPr>
        </p:nvSpPr>
        <p:spPr>
          <a:xfrm>
            <a:off x="0" y="3808800"/>
            <a:ext cx="4191000" cy="3124200"/>
          </a:xfrm>
        </p:spPr>
        <p:txBody>
          <a:bodyPr anchor="t">
            <a:noAutofit/>
          </a:bodyPr>
          <a:lstStyle/>
          <a:p>
            <a:pPr algn="just"/>
            <a:endParaRPr lang="en-US" sz="1200" dirty="0" smtClean="0"/>
          </a:p>
          <a:p>
            <a:pPr algn="just"/>
            <a:r>
              <a:rPr lang="en-US" sz="1200" dirty="0" smtClean="0"/>
              <a:t>Uses Nordic Edge OTP3 Server as their back-end authentication server and IM Suite for Self-Enrollment and Administration Portal</a:t>
            </a:r>
          </a:p>
          <a:p>
            <a:pPr algn="just"/>
            <a:r>
              <a:rPr lang="en-US" sz="1200" dirty="0" smtClean="0"/>
              <a:t>Switched from distributing RSA </a:t>
            </a:r>
            <a:r>
              <a:rPr lang="en-US" sz="1200" dirty="0" err="1" smtClean="0"/>
              <a:t>SecurID</a:t>
            </a:r>
            <a:r>
              <a:rPr lang="en-US" sz="1200" dirty="0" smtClean="0"/>
              <a:t> tokens to </a:t>
            </a:r>
            <a:r>
              <a:rPr lang="en-US" sz="1200" dirty="0" err="1" smtClean="0"/>
              <a:t>Yubico</a:t>
            </a:r>
            <a:r>
              <a:rPr lang="en-US" sz="1200" dirty="0" smtClean="0"/>
              <a:t> “</a:t>
            </a:r>
            <a:r>
              <a:rPr lang="en-US" sz="1200" dirty="0" err="1" smtClean="0"/>
              <a:t>YubiKeys</a:t>
            </a:r>
            <a:r>
              <a:rPr lang="en-US" sz="1200" dirty="0" smtClean="0"/>
              <a:t>” to their customers</a:t>
            </a:r>
          </a:p>
          <a:p>
            <a:pPr algn="just"/>
            <a:r>
              <a:rPr lang="en-US" sz="1200" dirty="0" smtClean="0"/>
              <a:t>Installed User Self Enrollment Portal to enable users to automatically enroll previously unassigned tokens and manage these tokens</a:t>
            </a:r>
          </a:p>
          <a:p>
            <a:pPr algn="just"/>
            <a:r>
              <a:rPr lang="en-US" sz="1200" dirty="0" smtClean="0"/>
              <a:t>Uses a combination of </a:t>
            </a:r>
            <a:r>
              <a:rPr lang="en-US" sz="1200" dirty="0" err="1" smtClean="0"/>
              <a:t>Yubico</a:t>
            </a:r>
            <a:r>
              <a:rPr lang="en-US" sz="1200" dirty="0" smtClean="0"/>
              <a:t> OATH </a:t>
            </a:r>
            <a:r>
              <a:rPr lang="en-US" sz="1200" dirty="0" err="1" smtClean="0"/>
              <a:t>YubiKeys</a:t>
            </a:r>
            <a:r>
              <a:rPr lang="en-US" sz="1200" dirty="0" smtClean="0"/>
              <a:t> and </a:t>
            </a:r>
            <a:r>
              <a:rPr lang="en-US" sz="1200" dirty="0" err="1" smtClean="0"/>
              <a:t>ActivIdentity</a:t>
            </a:r>
            <a:r>
              <a:rPr lang="en-US" sz="1200" dirty="0" smtClean="0"/>
              <a:t> OATH display tokens</a:t>
            </a:r>
            <a:endParaRPr lang="en-US" sz="1200" dirty="0"/>
          </a:p>
        </p:txBody>
      </p:sp>
      <p:pic>
        <p:nvPicPr>
          <p:cNvPr id="4" name="Bildobjekt 3" descr="Hughes.jpg"/>
          <p:cNvPicPr>
            <a:picLocks noChangeAspect="1"/>
          </p:cNvPicPr>
          <p:nvPr/>
        </p:nvPicPr>
        <p:blipFill>
          <a:blip r:embed="rId2"/>
          <a:stretch>
            <a:fillRect/>
          </a:stretch>
        </p:blipFill>
        <p:spPr>
          <a:xfrm>
            <a:off x="1143000" y="1295400"/>
            <a:ext cx="2182812" cy="604471"/>
          </a:xfrm>
          <a:prstGeom prst="rect">
            <a:avLst/>
          </a:prstGeom>
        </p:spPr>
      </p:pic>
      <p:sp>
        <p:nvSpPr>
          <p:cNvPr id="6" name="Platshållare för innehåll 2"/>
          <p:cNvSpPr txBox="1">
            <a:spLocks/>
          </p:cNvSpPr>
          <p:nvPr/>
        </p:nvSpPr>
        <p:spPr>
          <a:xfrm>
            <a:off x="4495800" y="2057400"/>
            <a:ext cx="4495800" cy="1447800"/>
          </a:xfrm>
          <a:prstGeom prst="rect">
            <a:avLst/>
          </a:prstGeom>
          <a:scene3d>
            <a:camera prst="orthographicFront"/>
            <a:lightRig rig="threePt" dir="t"/>
          </a:scene3d>
          <a:sp3d>
            <a:bevelT w="101600" prst="riblet"/>
          </a:sp3d>
        </p:spPr>
        <p:style>
          <a:lnRef idx="1">
            <a:schemeClr val="accent1"/>
          </a:lnRef>
          <a:fillRef idx="2">
            <a:schemeClr val="accent1"/>
          </a:fillRef>
          <a:effectRef idx="1">
            <a:schemeClr val="accent1"/>
          </a:effectRef>
          <a:fontRef idx="minor">
            <a:schemeClr val="dk1"/>
          </a:fontRef>
        </p:style>
        <p:txBody>
          <a:bodyPr vert="horz" lIns="324000" tIns="187200" rIns="324000" bIns="46800" rtlCol="0">
            <a:noAutofit/>
            <a:sp3d/>
          </a:bodyPr>
          <a:lstStyle/>
          <a:p>
            <a:pPr algn="just">
              <a:lnSpc>
                <a:spcPts val="1980"/>
              </a:lnSpc>
            </a:pPr>
            <a:r>
              <a:rPr lang="en-US" sz="1400" dirty="0" smtClean="0"/>
              <a:t>Hughes </a:t>
            </a:r>
            <a:r>
              <a:rPr lang="en-US" sz="1400" dirty="0" smtClean="0"/>
              <a:t>is the world’s leading provider of satellite broadband for home and office, delivering innovative network technologies, managed services, and solutions for enterprises and governments globally.</a:t>
            </a:r>
            <a:endParaRPr lang="en-US" sz="1400" dirty="0"/>
          </a:p>
        </p:txBody>
      </p:sp>
      <p:pic>
        <p:nvPicPr>
          <p:cNvPr id="8" name="Bildobjekt 7" descr="Hughes Screen.jpg"/>
          <p:cNvPicPr>
            <a:picLocks noChangeAspect="1"/>
          </p:cNvPicPr>
          <p:nvPr/>
        </p:nvPicPr>
        <p:blipFill>
          <a:blip r:embed="rId3"/>
          <a:stretch>
            <a:fillRect/>
          </a:stretch>
        </p:blipFill>
        <p:spPr>
          <a:xfrm>
            <a:off x="152400" y="1981200"/>
            <a:ext cx="4132703" cy="1577028"/>
          </a:xfrm>
          <a:prstGeom prst="rect">
            <a:avLst/>
          </a:prstGeom>
        </p:spPr>
      </p:pic>
      <p:sp>
        <p:nvSpPr>
          <p:cNvPr id="10" name="Platshållare för innehåll 2"/>
          <p:cNvSpPr txBox="1">
            <a:spLocks/>
          </p:cNvSpPr>
          <p:nvPr/>
        </p:nvSpPr>
        <p:spPr>
          <a:xfrm>
            <a:off x="4648200" y="3810000"/>
            <a:ext cx="4114800" cy="3124200"/>
          </a:xfrm>
          <a:prstGeom prst="rect">
            <a:avLst/>
          </a:prstGeom>
        </p:spPr>
        <p:txBody>
          <a:bodyPr vert="horz" lIns="91440" tIns="45720" rIns="91440" bIns="45720" rtlCol="0" anchor="t">
            <a:noAutofit/>
            <a:scene3d>
              <a:camera prst="orthographicFront"/>
              <a:lightRig rig="threePt" dir="t"/>
            </a:scene3d>
            <a:sp3d/>
          </a:bodyPr>
          <a:lstStyle/>
          <a:p>
            <a:pPr marL="509588" marR="0" lvl="0" indent="-509588" algn="just" defTabSz="914400" rtl="0" eaLnBrk="1" fontAlgn="auto" latinLnBrk="0" hangingPunct="1">
              <a:lnSpc>
                <a:spcPct val="110000"/>
              </a:lnSpc>
              <a:spcBef>
                <a:spcPct val="20000"/>
              </a:spcBef>
              <a:spcAft>
                <a:spcPts val="0"/>
              </a:spcAft>
              <a:buClrTx/>
              <a:buSzPct val="130000"/>
              <a:buFontTx/>
              <a:buBlip>
                <a:blip r:embed="rId4"/>
              </a:buBlip>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509588" marR="0" lvl="0" indent="-509588" algn="just" defTabSz="914400" rtl="0" eaLnBrk="1" fontAlgn="auto" latinLnBrk="0" hangingPunct="1">
              <a:lnSpc>
                <a:spcPct val="110000"/>
              </a:lnSpc>
              <a:spcBef>
                <a:spcPct val="20000"/>
              </a:spcBef>
              <a:spcAft>
                <a:spcPts val="0"/>
              </a:spcAft>
              <a:buClrTx/>
              <a:buSzPct val="130000"/>
              <a:buFontTx/>
              <a:buBlip>
                <a:blip r:embed="rId4"/>
              </a:buBlip>
              <a:tabLst/>
              <a:defRPr/>
            </a:pPr>
            <a:r>
              <a:rPr lang="en-US" sz="1200" dirty="0" smtClean="0"/>
              <a:t>Large cost saver in distribution, administration and purchase of </a:t>
            </a:r>
            <a:r>
              <a:rPr lang="en-US" sz="1200" dirty="0" err="1" smtClean="0"/>
              <a:t>YubiKeys</a:t>
            </a:r>
            <a:r>
              <a:rPr lang="en-US" sz="1200" dirty="0" smtClean="0"/>
              <a:t> instead of RSA tokens</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509588" indent="-509588" algn="just">
              <a:lnSpc>
                <a:spcPct val="110000"/>
              </a:lnSpc>
              <a:spcBef>
                <a:spcPct val="20000"/>
              </a:spcBef>
              <a:buSzPct val="130000"/>
              <a:buBlip>
                <a:blip r:embed="rId4"/>
              </a:buBlip>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Less Administration - </a:t>
            </a:r>
            <a:r>
              <a:rPr lang="en-US" sz="1200" dirty="0" smtClean="0"/>
              <a:t>user self </a:t>
            </a:r>
            <a:r>
              <a:rPr lang="en-US" sz="1200" dirty="0" smtClean="0"/>
              <a:t>enrollment </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saves Hughes huge amounts</a:t>
            </a:r>
            <a:r>
              <a:rPr kumimoji="0" lang="en-US" sz="1200" b="0" i="0" u="none" strike="noStrike" kern="1200" cap="none" spc="0" normalizeH="0" noProof="0" dirty="0" smtClean="0">
                <a:ln>
                  <a:noFill/>
                </a:ln>
                <a:solidFill>
                  <a:schemeClr val="tx1"/>
                </a:solidFill>
                <a:effectLst/>
                <a:uLnTx/>
                <a:uFillTx/>
                <a:latin typeface="+mn-lt"/>
                <a:ea typeface="+mn-ea"/>
                <a:cs typeface="+mn-cs"/>
              </a:rPr>
              <a:t> of time and money </a:t>
            </a:r>
          </a:p>
          <a:p>
            <a:pPr marL="509588" indent="-509588" algn="just">
              <a:lnSpc>
                <a:spcPct val="110000"/>
              </a:lnSpc>
              <a:spcBef>
                <a:spcPct val="20000"/>
              </a:spcBef>
              <a:buSzPct val="130000"/>
              <a:buBlip>
                <a:blip r:embed="rId4"/>
              </a:buBlip>
            </a:pPr>
            <a:r>
              <a:rPr lang="en-US" sz="1200" baseline="0" dirty="0" smtClean="0"/>
              <a:t>More flexible back-end in the Nordic Edge</a:t>
            </a:r>
            <a:r>
              <a:rPr lang="en-US" sz="1200" dirty="0" smtClean="0"/>
              <a:t> OTP3 Server</a:t>
            </a:r>
          </a:p>
          <a:p>
            <a:pPr marL="509588" marR="0" lvl="0" indent="-509588" algn="just" defTabSz="914400" rtl="0" eaLnBrk="1" fontAlgn="auto" latinLnBrk="0" hangingPunct="1">
              <a:lnSpc>
                <a:spcPct val="110000"/>
              </a:lnSpc>
              <a:spcBef>
                <a:spcPct val="20000"/>
              </a:spcBef>
              <a:spcAft>
                <a:spcPts val="0"/>
              </a:spcAft>
              <a:buClrTx/>
              <a:buSzPct val="130000"/>
              <a:buFontTx/>
              <a:buBlip>
                <a:blip r:embed="rId4"/>
              </a:buBlip>
              <a:tabLst/>
              <a:defRPr/>
            </a:pPr>
            <a:r>
              <a:rPr lang="en-US" sz="1200" dirty="0" smtClean="0"/>
              <a:t>C</a:t>
            </a:r>
            <a:r>
              <a:rPr lang="en-US" sz="1200" noProof="0" dirty="0" smtClean="0"/>
              <a:t>an use any combination of OATH tokens, </a:t>
            </a:r>
            <a:r>
              <a:rPr lang="en-US" sz="1200" dirty="0" smtClean="0"/>
              <a:t>Pledge and SMS authentication</a:t>
            </a:r>
          </a:p>
          <a:p>
            <a:pPr marL="509588" marR="0" lvl="0" indent="-509588" algn="just" defTabSz="914400" rtl="0" eaLnBrk="1" fontAlgn="auto" latinLnBrk="0" hangingPunct="1">
              <a:lnSpc>
                <a:spcPct val="110000"/>
              </a:lnSpc>
              <a:spcBef>
                <a:spcPct val="20000"/>
              </a:spcBef>
              <a:spcAft>
                <a:spcPts val="0"/>
              </a:spcAft>
              <a:buClrTx/>
              <a:buSzPct val="130000"/>
              <a:buFontTx/>
              <a:buBlip>
                <a:blip r:embed="rId4"/>
              </a:buBlip>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More</a:t>
            </a:r>
            <a:r>
              <a:rPr kumimoji="0" lang="en-US" sz="1200" b="0" i="0" u="none" strike="noStrike" kern="1200" cap="none" spc="0" normalizeH="0" noProof="0" dirty="0" smtClean="0">
                <a:ln>
                  <a:noFill/>
                </a:ln>
                <a:solidFill>
                  <a:schemeClr val="tx1"/>
                </a:solidFill>
                <a:effectLst/>
                <a:uLnTx/>
                <a:uFillTx/>
                <a:latin typeface="+mn-lt"/>
                <a:ea typeface="+mn-ea"/>
                <a:cs typeface="+mn-cs"/>
              </a:rPr>
              <a:t> secure back-end (no seed file handling)</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Rectangle 2"/>
          <p:cNvSpPr>
            <a:spLocks/>
          </p:cNvSpPr>
          <p:nvPr/>
        </p:nvSpPr>
        <p:spPr bwMode="auto">
          <a:xfrm>
            <a:off x="125016" y="6661547"/>
            <a:ext cx="2848534" cy="153888"/>
          </a:xfrm>
          <a:prstGeom prst="rect">
            <a:avLst/>
          </a:prstGeom>
          <a:noFill/>
          <a:ln w="12700">
            <a:noFill/>
            <a:miter lim="800000"/>
            <a:headEnd/>
            <a:tailEnd/>
          </a:ln>
        </p:spPr>
        <p:txBody>
          <a:bodyPr wrap="none" lIns="0" tIns="0" rIns="28572" bIns="0">
            <a:spAutoFit/>
          </a:bodyPr>
          <a:lstStyle/>
          <a:p>
            <a:r>
              <a:rPr lang="en-US" sz="1000" b="1" dirty="0">
                <a:solidFill>
                  <a:srgbClr val="535454"/>
                </a:solidFill>
                <a:latin typeface="Trebuchet MS" charset="0"/>
                <a:sym typeface="Trebuchet MS" charset="0"/>
              </a:rPr>
              <a:t>©</a:t>
            </a:r>
            <a:r>
              <a:rPr lang="en-US" sz="800" b="1" dirty="0">
                <a:solidFill>
                  <a:srgbClr val="535454"/>
                </a:solidFill>
                <a:latin typeface="Trebuchet MS" charset="0"/>
                <a:sym typeface="Trebuchet MS" charset="0"/>
              </a:rPr>
              <a:t> Nordic Edge™ – The provider of secure identity solutions</a:t>
            </a:r>
          </a:p>
        </p:txBody>
      </p:sp>
      <p:sp>
        <p:nvSpPr>
          <p:cNvPr id="12" name="Line 3"/>
          <p:cNvSpPr>
            <a:spLocks noChangeShapeType="1"/>
          </p:cNvSpPr>
          <p:nvPr/>
        </p:nvSpPr>
        <p:spPr bwMode="auto">
          <a:xfrm>
            <a:off x="-23440" y="6592342"/>
            <a:ext cx="9178603" cy="12279"/>
          </a:xfrm>
          <a:prstGeom prst="line">
            <a:avLst/>
          </a:prstGeom>
          <a:noFill/>
          <a:ln w="25400">
            <a:solidFill>
              <a:srgbClr val="4D4D4D"/>
            </a:solidFill>
            <a:prstDash val="sysDot"/>
            <a:round/>
            <a:headEnd/>
            <a:tailEnd/>
          </a:ln>
        </p:spPr>
        <p:txBody>
          <a:bodyPr lIns="0" tIns="0" rIns="0" bIns="0"/>
          <a:lstStyle/>
          <a:p>
            <a:endParaRPr lang="en-US"/>
          </a:p>
        </p:txBody>
      </p:sp>
      <p:sp>
        <p:nvSpPr>
          <p:cNvPr id="14" name="textruta 13"/>
          <p:cNvSpPr txBox="1"/>
          <p:nvPr/>
        </p:nvSpPr>
        <p:spPr>
          <a:xfrm>
            <a:off x="1295400" y="3657600"/>
            <a:ext cx="1898777" cy="369332"/>
          </a:xfrm>
          <a:prstGeom prst="rect">
            <a:avLst/>
          </a:prstGeom>
          <a:noFill/>
        </p:spPr>
        <p:txBody>
          <a:bodyPr wrap="none" rtlCol="0">
            <a:spAutoFit/>
          </a:bodyPr>
          <a:lstStyle/>
          <a:p>
            <a:r>
              <a:rPr lang="sv-SE" dirty="0" smtClean="0"/>
              <a:t>Solution </a:t>
            </a:r>
            <a:r>
              <a:rPr lang="sv-SE" dirty="0" err="1" smtClean="0"/>
              <a:t>Overview</a:t>
            </a:r>
            <a:endParaRPr lang="sv-SE" dirty="0"/>
          </a:p>
        </p:txBody>
      </p:sp>
      <p:sp>
        <p:nvSpPr>
          <p:cNvPr id="15" name="textruta 14"/>
          <p:cNvSpPr txBox="1"/>
          <p:nvPr/>
        </p:nvSpPr>
        <p:spPr>
          <a:xfrm>
            <a:off x="6477000" y="3657600"/>
            <a:ext cx="954107" cy="369332"/>
          </a:xfrm>
          <a:prstGeom prst="rect">
            <a:avLst/>
          </a:prstGeom>
          <a:noFill/>
        </p:spPr>
        <p:txBody>
          <a:bodyPr wrap="none" rtlCol="0">
            <a:spAutoFit/>
            <a:scene3d>
              <a:camera prst="orthographicFront"/>
              <a:lightRig rig="threePt" dir="t"/>
            </a:scene3d>
            <a:sp3d extrusionH="57150">
              <a:bevelT w="50800" h="38100" prst="riblet"/>
            </a:sp3d>
          </a:bodyPr>
          <a:lstStyle/>
          <a:p>
            <a:r>
              <a:rPr lang="sv-SE" dirty="0" err="1" smtClean="0"/>
              <a:t>Benefits</a:t>
            </a:r>
            <a:endParaRPr lang="sv-SE"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a:cs typeface="Trebuchet MS"/>
              </a:rPr>
              <a:t>Conclusion</a:t>
            </a:r>
            <a:endParaRPr lang="en-US" dirty="0">
              <a:latin typeface="Trebuchet MS"/>
              <a:cs typeface="Trebuchet MS"/>
            </a:endParaRPr>
          </a:p>
        </p:txBody>
      </p:sp>
      <p:sp>
        <p:nvSpPr>
          <p:cNvPr id="3" name="Content Placeholder 2"/>
          <p:cNvSpPr>
            <a:spLocks noGrp="1"/>
          </p:cNvSpPr>
          <p:nvPr>
            <p:ph idx="1"/>
          </p:nvPr>
        </p:nvSpPr>
        <p:spPr/>
        <p:txBody>
          <a:bodyPr/>
          <a:lstStyle/>
          <a:p>
            <a:r>
              <a:rPr lang="en-US" dirty="0" smtClean="0">
                <a:latin typeface="Trebuchet MS"/>
                <a:cs typeface="Trebuchet MS"/>
              </a:rPr>
              <a:t>Nordic Edge Strong Authentication</a:t>
            </a:r>
          </a:p>
          <a:p>
            <a:pPr lvl="1"/>
            <a:r>
              <a:rPr lang="en-US" dirty="0" smtClean="0">
                <a:latin typeface="Trebuchet MS"/>
                <a:cs typeface="Trebuchet MS"/>
              </a:rPr>
              <a:t>Versatile and robust platform for all enterprise needs</a:t>
            </a:r>
          </a:p>
          <a:p>
            <a:pPr lvl="1"/>
            <a:r>
              <a:rPr lang="en-US" dirty="0" smtClean="0">
                <a:latin typeface="Trebuchet MS"/>
                <a:cs typeface="Trebuchet MS"/>
              </a:rPr>
              <a:t>Choice of authentication methods</a:t>
            </a:r>
          </a:p>
          <a:p>
            <a:pPr lvl="1"/>
            <a:r>
              <a:rPr lang="en-US" dirty="0" smtClean="0">
                <a:latin typeface="Trebuchet MS"/>
                <a:cs typeface="Trebuchet MS"/>
              </a:rPr>
              <a:t>Rapid installation, integration and deployment</a:t>
            </a:r>
          </a:p>
          <a:p>
            <a:pPr lvl="1"/>
            <a:r>
              <a:rPr lang="en-US" dirty="0" smtClean="0">
                <a:latin typeface="Trebuchet MS"/>
                <a:cs typeface="Trebuchet MS"/>
              </a:rPr>
              <a:t>Support for YubiKey</a:t>
            </a:r>
          </a:p>
          <a:p>
            <a:pPr lvl="1"/>
            <a:r>
              <a:rPr lang="en-US" dirty="0" smtClean="0">
                <a:latin typeface="Trebuchet MS"/>
                <a:cs typeface="Trebuchet MS"/>
              </a:rPr>
              <a:t>Low cost of operation through maximized self service</a:t>
            </a:r>
          </a:p>
          <a:p>
            <a:pPr lvl="1"/>
            <a:r>
              <a:rPr lang="en-US" dirty="0" smtClean="0">
                <a:latin typeface="Trebuchet MS"/>
                <a:cs typeface="Trebuchet MS"/>
              </a:rPr>
              <a:t>Attractive</a:t>
            </a:r>
            <a:r>
              <a:rPr lang="en-US" dirty="0" smtClean="0">
                <a:latin typeface="Trebuchet MS"/>
                <a:cs typeface="Trebuchet MS"/>
              </a:rPr>
              <a:t> pricing </a:t>
            </a:r>
            <a:r>
              <a:rPr lang="en-US" dirty="0" smtClean="0">
                <a:latin typeface="Trebuchet MS"/>
                <a:cs typeface="Trebuchet MS"/>
              </a:rPr>
              <a:t>model</a:t>
            </a:r>
          </a:p>
          <a:p>
            <a:pPr lvl="1"/>
            <a:endParaRPr lang="en-US" dirty="0" smtClean="0">
              <a:latin typeface="Trebuchet MS"/>
              <a:cs typeface="Trebuchet MS"/>
            </a:endParaRPr>
          </a:p>
          <a:p>
            <a:endParaRPr lang="en-US" dirty="0">
              <a:latin typeface="Trebuchet MS"/>
              <a:cs typeface="Trebuchet MS"/>
            </a:endParaRPr>
          </a:p>
        </p:txBody>
      </p:sp>
      <p:sp>
        <p:nvSpPr>
          <p:cNvPr id="4" name="Rectangle 2"/>
          <p:cNvSpPr>
            <a:spLocks/>
          </p:cNvSpPr>
          <p:nvPr/>
        </p:nvSpPr>
        <p:spPr bwMode="auto">
          <a:xfrm>
            <a:off x="125016" y="6661547"/>
            <a:ext cx="2848534" cy="153888"/>
          </a:xfrm>
          <a:prstGeom prst="rect">
            <a:avLst/>
          </a:prstGeom>
          <a:noFill/>
          <a:ln w="12700">
            <a:noFill/>
            <a:miter lim="800000"/>
            <a:headEnd/>
            <a:tailEnd/>
          </a:ln>
        </p:spPr>
        <p:txBody>
          <a:bodyPr wrap="none" lIns="0" tIns="0" rIns="28572" bIns="0">
            <a:spAutoFit/>
          </a:bodyPr>
          <a:lstStyle/>
          <a:p>
            <a:r>
              <a:rPr lang="en-US" sz="1000" b="1" dirty="0">
                <a:solidFill>
                  <a:srgbClr val="535454"/>
                </a:solidFill>
                <a:latin typeface="Trebuchet MS" charset="0"/>
                <a:sym typeface="Trebuchet MS" charset="0"/>
              </a:rPr>
              <a:t>©</a:t>
            </a:r>
            <a:r>
              <a:rPr lang="en-US" sz="800" b="1" dirty="0">
                <a:solidFill>
                  <a:srgbClr val="535454"/>
                </a:solidFill>
                <a:latin typeface="Trebuchet MS" charset="0"/>
                <a:sym typeface="Trebuchet MS" charset="0"/>
              </a:rPr>
              <a:t> Nordic Edge™ – The provider of secure identity solutions</a:t>
            </a:r>
          </a:p>
        </p:txBody>
      </p:sp>
      <p:sp>
        <p:nvSpPr>
          <p:cNvPr id="5" name="Line 3"/>
          <p:cNvSpPr>
            <a:spLocks noChangeShapeType="1"/>
          </p:cNvSpPr>
          <p:nvPr/>
        </p:nvSpPr>
        <p:spPr bwMode="auto">
          <a:xfrm>
            <a:off x="-23440" y="6592342"/>
            <a:ext cx="9178603" cy="12279"/>
          </a:xfrm>
          <a:prstGeom prst="line">
            <a:avLst/>
          </a:prstGeom>
          <a:noFill/>
          <a:ln w="25400">
            <a:solidFill>
              <a:srgbClr val="4D4D4D"/>
            </a:solidFill>
            <a:prstDash val="sysDot"/>
            <a:round/>
            <a:headEnd/>
            <a:tailEnd/>
          </a:ln>
        </p:spPr>
        <p:txBody>
          <a:bodyPr lIns="0" tIns="0" rIns="0" bIns="0"/>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Backup Slides</a:t>
            </a:r>
            <a:endParaRPr lang="en-US" dirty="0"/>
          </a:p>
        </p:txBody>
      </p:sp>
      <p:sp>
        <p:nvSpPr>
          <p:cNvPr id="4" name="Subtitle 3"/>
          <p:cNvSpPr>
            <a:spLocks noGrp="1"/>
          </p:cNvSpPr>
          <p:nvPr>
            <p:ph type="subTitle" idx="1"/>
          </p:nvPr>
        </p:nvSpPr>
        <p:spPr>
          <a:xfrm>
            <a:off x="1676400" y="3810000"/>
            <a:ext cx="5791200" cy="1143000"/>
          </a:xfrm>
        </p:spPr>
        <p:txBody>
          <a:bodyPr/>
          <a:lstStyle/>
          <a:p>
            <a:r>
              <a:rPr lang="en-US" dirty="0" smtClean="0">
                <a:latin typeface="Trebuchet MS"/>
                <a:cs typeface="Trebuchet MS"/>
              </a:rPr>
              <a:t>Migration from Legacy Solution, e.g. RSA </a:t>
            </a:r>
            <a:r>
              <a:rPr lang="en-US" dirty="0" err="1" smtClean="0">
                <a:latin typeface="Trebuchet MS"/>
                <a:cs typeface="Trebuchet MS"/>
              </a:rPr>
              <a:t>SecurID</a:t>
            </a:r>
            <a:endParaRPr lang="en-US" dirty="0">
              <a:latin typeface="Trebuchet MS"/>
              <a:cs typeface="Trebuchet MS"/>
            </a:endParaRPr>
          </a:p>
        </p:txBody>
      </p:sp>
      <p:sp>
        <p:nvSpPr>
          <p:cNvPr id="5" name="Rectangle 2"/>
          <p:cNvSpPr>
            <a:spLocks/>
          </p:cNvSpPr>
          <p:nvPr/>
        </p:nvSpPr>
        <p:spPr bwMode="auto">
          <a:xfrm>
            <a:off x="125016" y="6661547"/>
            <a:ext cx="2848534" cy="153888"/>
          </a:xfrm>
          <a:prstGeom prst="rect">
            <a:avLst/>
          </a:prstGeom>
          <a:noFill/>
          <a:ln w="12700">
            <a:noFill/>
            <a:miter lim="800000"/>
            <a:headEnd/>
            <a:tailEnd/>
          </a:ln>
        </p:spPr>
        <p:txBody>
          <a:bodyPr wrap="none" lIns="0" tIns="0" rIns="28572" bIns="0">
            <a:spAutoFit/>
          </a:bodyPr>
          <a:lstStyle/>
          <a:p>
            <a:r>
              <a:rPr lang="en-US" sz="1000" b="1" dirty="0">
                <a:solidFill>
                  <a:srgbClr val="535454"/>
                </a:solidFill>
                <a:latin typeface="Trebuchet MS" charset="0"/>
                <a:sym typeface="Trebuchet MS" charset="0"/>
              </a:rPr>
              <a:t>©</a:t>
            </a:r>
            <a:r>
              <a:rPr lang="en-US" sz="800" b="1" dirty="0">
                <a:solidFill>
                  <a:srgbClr val="535454"/>
                </a:solidFill>
                <a:latin typeface="Trebuchet MS" charset="0"/>
                <a:sym typeface="Trebuchet MS" charset="0"/>
              </a:rPr>
              <a:t> Nordic Edge™ – The provider of secure identity solutions</a:t>
            </a:r>
          </a:p>
        </p:txBody>
      </p:sp>
      <p:sp>
        <p:nvSpPr>
          <p:cNvPr id="6" name="Line 3"/>
          <p:cNvSpPr>
            <a:spLocks noChangeShapeType="1"/>
          </p:cNvSpPr>
          <p:nvPr/>
        </p:nvSpPr>
        <p:spPr bwMode="auto">
          <a:xfrm>
            <a:off x="-23440" y="6592342"/>
            <a:ext cx="9178603" cy="12279"/>
          </a:xfrm>
          <a:prstGeom prst="line">
            <a:avLst/>
          </a:prstGeom>
          <a:noFill/>
          <a:ln w="25400">
            <a:solidFill>
              <a:srgbClr val="4D4D4D"/>
            </a:solidFill>
            <a:prstDash val="sysDot"/>
            <a:round/>
            <a:headEnd/>
            <a:tailEnd/>
          </a:ln>
        </p:spPr>
        <p:txBody>
          <a:bodyPr lIns="0" tIns="0" rIns="0" bIns="0"/>
          <a:lstStyle/>
          <a:p>
            <a:endParaRPr lang="en-US"/>
          </a:p>
        </p:txBody>
      </p:sp>
      <p:pic>
        <p:nvPicPr>
          <p:cNvPr id="7" name="Bildobjekt 6" descr="Nordic_Edge_logo_horizontel.eps"/>
          <p:cNvPicPr>
            <a:picLocks noChangeAspect="1"/>
          </p:cNvPicPr>
          <p:nvPr/>
        </p:nvPicPr>
        <p:blipFill>
          <a:blip r:embed="rId2" cstate="print"/>
          <a:stretch>
            <a:fillRect/>
          </a:stretch>
        </p:blipFill>
        <p:spPr>
          <a:xfrm>
            <a:off x="685800" y="2667000"/>
            <a:ext cx="7785100" cy="11176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 name="Line 2"/>
          <p:cNvSpPr>
            <a:spLocks noChangeShapeType="1"/>
          </p:cNvSpPr>
          <p:nvPr/>
        </p:nvSpPr>
        <p:spPr bwMode="auto">
          <a:xfrm>
            <a:off x="6629400" y="3962400"/>
            <a:ext cx="685800" cy="762000"/>
          </a:xfrm>
          <a:prstGeom prst="line">
            <a:avLst/>
          </a:prstGeom>
          <a:noFill/>
          <a:ln w="76200">
            <a:solidFill>
              <a:srgbClr val="F29F3C"/>
            </a:solidFill>
            <a:round/>
            <a:headEnd/>
            <a:tailEnd/>
          </a:ln>
        </p:spPr>
        <p:txBody>
          <a:bodyPr lIns="0" tIns="0" rIns="0" bIns="0"/>
          <a:lstStyle/>
          <a:p>
            <a:endParaRPr lang="en-US"/>
          </a:p>
        </p:txBody>
      </p:sp>
      <p:pic>
        <p:nvPicPr>
          <p:cNvPr id="38914" name="Picture 2" descr="http://www.scam-detectives.co.uk/blog/wp-content/uploads/2011/03/securid.jpg"/>
          <p:cNvPicPr>
            <a:picLocks noChangeAspect="1" noChangeArrowheads="1"/>
          </p:cNvPicPr>
          <p:nvPr/>
        </p:nvPicPr>
        <p:blipFill>
          <a:blip r:embed="rId3" cstate="print"/>
          <a:srcRect t="22222" b="22222"/>
          <a:stretch>
            <a:fillRect/>
          </a:stretch>
        </p:blipFill>
        <p:spPr bwMode="auto">
          <a:xfrm>
            <a:off x="533400" y="2667000"/>
            <a:ext cx="1371600" cy="762000"/>
          </a:xfrm>
          <a:prstGeom prst="rect">
            <a:avLst/>
          </a:prstGeom>
          <a:noFill/>
        </p:spPr>
      </p:pic>
      <p:sp>
        <p:nvSpPr>
          <p:cNvPr id="149508" name="Line 2"/>
          <p:cNvSpPr>
            <a:spLocks noChangeShapeType="1"/>
          </p:cNvSpPr>
          <p:nvPr/>
        </p:nvSpPr>
        <p:spPr bwMode="auto">
          <a:xfrm>
            <a:off x="4459264" y="3625453"/>
            <a:ext cx="1273596" cy="0"/>
          </a:xfrm>
          <a:prstGeom prst="line">
            <a:avLst/>
          </a:prstGeom>
          <a:noFill/>
          <a:ln w="76200">
            <a:solidFill>
              <a:srgbClr val="F29F3C"/>
            </a:solidFill>
            <a:round/>
            <a:headEnd/>
            <a:tailEnd/>
          </a:ln>
        </p:spPr>
        <p:txBody>
          <a:bodyPr lIns="0" tIns="0" rIns="0" bIns="0"/>
          <a:lstStyle/>
          <a:p>
            <a:endParaRPr lang="en-US"/>
          </a:p>
        </p:txBody>
      </p:sp>
      <p:sp>
        <p:nvSpPr>
          <p:cNvPr id="149510" name="Rectangle 4"/>
          <p:cNvSpPr>
            <a:spLocks/>
          </p:cNvSpPr>
          <p:nvPr/>
        </p:nvSpPr>
        <p:spPr bwMode="auto">
          <a:xfrm>
            <a:off x="125016" y="6661547"/>
            <a:ext cx="2848534" cy="153888"/>
          </a:xfrm>
          <a:prstGeom prst="rect">
            <a:avLst/>
          </a:prstGeom>
          <a:noFill/>
          <a:ln w="12700">
            <a:noFill/>
            <a:miter lim="800000"/>
            <a:headEnd/>
            <a:tailEnd/>
          </a:ln>
        </p:spPr>
        <p:txBody>
          <a:bodyPr wrap="none" lIns="0" tIns="0" rIns="28572" bIns="0">
            <a:spAutoFit/>
          </a:bodyPr>
          <a:lstStyle/>
          <a:p>
            <a:r>
              <a:rPr lang="en-US" sz="1000" b="1" dirty="0">
                <a:solidFill>
                  <a:srgbClr val="535454"/>
                </a:solidFill>
                <a:latin typeface="Trebuchet MS" charset="0"/>
                <a:sym typeface="Trebuchet MS" charset="0"/>
              </a:rPr>
              <a:t>©</a:t>
            </a:r>
            <a:r>
              <a:rPr lang="en-US" sz="800" b="1" dirty="0">
                <a:solidFill>
                  <a:srgbClr val="535454"/>
                </a:solidFill>
                <a:latin typeface="Trebuchet MS" charset="0"/>
                <a:sym typeface="Trebuchet MS" charset="0"/>
              </a:rPr>
              <a:t> Nordic Edge™ – The provider of secure identity solutions</a:t>
            </a:r>
          </a:p>
        </p:txBody>
      </p:sp>
      <p:sp>
        <p:nvSpPr>
          <p:cNvPr id="149511" name="Line 5"/>
          <p:cNvSpPr>
            <a:spLocks noChangeShapeType="1"/>
          </p:cNvSpPr>
          <p:nvPr/>
        </p:nvSpPr>
        <p:spPr bwMode="auto">
          <a:xfrm>
            <a:off x="-23440" y="6592342"/>
            <a:ext cx="9178603" cy="12279"/>
          </a:xfrm>
          <a:prstGeom prst="line">
            <a:avLst/>
          </a:prstGeom>
          <a:noFill/>
          <a:ln w="25400">
            <a:solidFill>
              <a:srgbClr val="4D4D4D"/>
            </a:solidFill>
            <a:prstDash val="sysDot"/>
            <a:round/>
            <a:headEnd/>
            <a:tailEnd/>
          </a:ln>
        </p:spPr>
        <p:txBody>
          <a:bodyPr lIns="0" tIns="0" rIns="0" bIns="0"/>
          <a:lstStyle/>
          <a:p>
            <a:endParaRPr lang="en-US"/>
          </a:p>
        </p:txBody>
      </p:sp>
      <p:sp>
        <p:nvSpPr>
          <p:cNvPr id="149512" name="Rectangle 6"/>
          <p:cNvSpPr>
            <a:spLocks noGrp="1" noChangeArrowheads="1"/>
          </p:cNvSpPr>
          <p:nvPr>
            <p:ph type="title"/>
          </p:nvPr>
        </p:nvSpPr>
        <p:spPr/>
        <p:txBody>
          <a:bodyPr rIns="116994"/>
          <a:lstStyle/>
          <a:p>
            <a:pPr marL="40182"/>
            <a:r>
              <a:rPr lang="en-US" dirty="0" smtClean="0">
                <a:latin typeface="Trebuchet MS"/>
                <a:cs typeface="Trebuchet MS"/>
              </a:rPr>
              <a:t>Legacy Token Setup</a:t>
            </a:r>
          </a:p>
        </p:txBody>
      </p:sp>
      <p:sp>
        <p:nvSpPr>
          <p:cNvPr id="24584" name="AutoShape 8"/>
          <p:cNvSpPr>
            <a:spLocks/>
          </p:cNvSpPr>
          <p:nvPr/>
        </p:nvSpPr>
        <p:spPr bwMode="auto">
          <a:xfrm>
            <a:off x="6553200" y="4572000"/>
            <a:ext cx="1347192" cy="304800"/>
          </a:xfrm>
          <a:prstGeom prst="roundRect">
            <a:avLst>
              <a:gd name="adj" fmla="val 7014"/>
            </a:avLst>
          </a:prstGeom>
          <a:gradFill rotWithShape="0">
            <a:gsLst>
              <a:gs pos="0">
                <a:srgbClr val="191919"/>
              </a:gs>
              <a:gs pos="6218">
                <a:srgbClr val="191919"/>
              </a:gs>
              <a:gs pos="26425">
                <a:srgbClr val="333333"/>
              </a:gs>
              <a:gs pos="49742">
                <a:srgbClr val="262626"/>
              </a:gs>
              <a:gs pos="100000">
                <a:srgbClr val="191919"/>
              </a:gs>
            </a:gsLst>
            <a:lin ang="5400000" scaled="1"/>
          </a:gradFill>
          <a:ln w="25400">
            <a:solidFill>
              <a:srgbClr val="FF930C"/>
            </a:solidFill>
            <a:miter lim="800000"/>
            <a:headEnd/>
            <a:tailEnd/>
          </a:ln>
          <a:effectLst>
            <a:outerShdw dist="50800" dir="3000029" algn="ctr" rotWithShape="0">
              <a:schemeClr val="bg2">
                <a:alpha val="50000"/>
              </a:schemeClr>
            </a:outerShdw>
          </a:effectLst>
        </p:spPr>
        <p:txBody>
          <a:bodyPr lIns="35717" tIns="35717" rIns="35717" bIns="35717" anchor="ctr"/>
          <a:lstStyle/>
          <a:p>
            <a:pPr algn="ctr">
              <a:defRPr/>
            </a:pPr>
            <a:r>
              <a:rPr lang="en-US" sz="2000" dirty="0">
                <a:solidFill>
                  <a:srgbClr val="FFFFFF"/>
                </a:solidFill>
                <a:effectLst>
                  <a:outerShdw blurRad="38100" dist="38100" dir="2700000" algn="tl">
                    <a:srgbClr val="000000"/>
                  </a:outerShdw>
                </a:effectLst>
                <a:latin typeface="Trebuchet MS"/>
                <a:ea typeface="Trebuchet MS" charset="0"/>
                <a:cs typeface="Trebuchet MS"/>
                <a:sym typeface="Trebuchet MS" charset="0"/>
              </a:rPr>
              <a:t>Token Db</a:t>
            </a:r>
          </a:p>
        </p:txBody>
      </p:sp>
      <p:sp>
        <p:nvSpPr>
          <p:cNvPr id="149515" name="AutoShape 9"/>
          <p:cNvSpPr>
            <a:spLocks/>
          </p:cNvSpPr>
          <p:nvPr/>
        </p:nvSpPr>
        <p:spPr bwMode="auto">
          <a:xfrm rot="10800000" flipH="1">
            <a:off x="2111871" y="3502670"/>
            <a:ext cx="696516" cy="339328"/>
          </a:xfrm>
          <a:prstGeom prst="rightArrow">
            <a:avLst>
              <a:gd name="adj1" fmla="val 69935"/>
              <a:gd name="adj2" fmla="val 89480"/>
            </a:avLst>
          </a:prstGeom>
          <a:gradFill rotWithShape="0">
            <a:gsLst>
              <a:gs pos="0">
                <a:srgbClr val="FF930C">
                  <a:alpha val="75998"/>
                </a:srgbClr>
              </a:gs>
              <a:gs pos="74611">
                <a:srgbClr val="FFC129">
                  <a:alpha val="75998"/>
                </a:srgbClr>
              </a:gs>
              <a:gs pos="93782">
                <a:srgbClr val="FF930C">
                  <a:alpha val="75998"/>
                </a:srgbClr>
              </a:gs>
              <a:gs pos="100000">
                <a:srgbClr val="FF930C">
                  <a:alpha val="75998"/>
                </a:srgbClr>
              </a:gs>
            </a:gsLst>
            <a:lin ang="5400000" scaled="1"/>
          </a:gradFill>
          <a:ln w="12700">
            <a:solidFill>
              <a:srgbClr val="3F3F3F">
                <a:alpha val="76077"/>
              </a:srgbClr>
            </a:solidFill>
            <a:round/>
            <a:headEnd/>
            <a:tailEnd/>
          </a:ln>
        </p:spPr>
        <p:txBody>
          <a:bodyPr lIns="0" tIns="0" rIns="0" bIns="0"/>
          <a:lstStyle/>
          <a:p>
            <a:endParaRPr lang="sv-SE"/>
          </a:p>
        </p:txBody>
      </p:sp>
      <p:grpSp>
        <p:nvGrpSpPr>
          <p:cNvPr id="2" name="Group 10"/>
          <p:cNvGrpSpPr>
            <a:grpSpLocks/>
          </p:cNvGrpSpPr>
          <p:nvPr/>
        </p:nvGrpSpPr>
        <p:grpSpPr bwMode="auto">
          <a:xfrm>
            <a:off x="2884289" y="2955726"/>
            <a:ext cx="1973461" cy="1384102"/>
            <a:chOff x="0" y="0"/>
            <a:chExt cx="1768" cy="1239"/>
          </a:xfrm>
        </p:grpSpPr>
        <p:pic>
          <p:nvPicPr>
            <p:cNvPr id="149539" name="Picture 11"/>
            <p:cNvPicPr>
              <a:picLocks noChangeAspect="1" noChangeArrowheads="1"/>
            </p:cNvPicPr>
            <p:nvPr/>
          </p:nvPicPr>
          <p:blipFill>
            <a:blip r:embed="rId4" cstate="print"/>
            <a:srcRect/>
            <a:stretch>
              <a:fillRect/>
            </a:stretch>
          </p:blipFill>
          <p:spPr bwMode="auto">
            <a:xfrm>
              <a:off x="0" y="0"/>
              <a:ext cx="1768" cy="1239"/>
            </a:xfrm>
            <a:prstGeom prst="rect">
              <a:avLst/>
            </a:prstGeom>
            <a:noFill/>
            <a:ln w="25400">
              <a:noFill/>
              <a:round/>
              <a:headEnd/>
              <a:tailEnd/>
            </a:ln>
          </p:spPr>
        </p:pic>
        <p:sp>
          <p:nvSpPr>
            <p:cNvPr id="149540" name="Rectangle 12"/>
            <p:cNvSpPr>
              <a:spLocks/>
            </p:cNvSpPr>
            <p:nvPr/>
          </p:nvSpPr>
          <p:spPr bwMode="auto">
            <a:xfrm>
              <a:off x="369" y="175"/>
              <a:ext cx="1040" cy="552"/>
            </a:xfrm>
            <a:prstGeom prst="rect">
              <a:avLst/>
            </a:prstGeom>
            <a:noFill/>
            <a:ln w="12700">
              <a:noFill/>
              <a:miter lim="800000"/>
              <a:headEnd/>
              <a:tailEnd/>
            </a:ln>
          </p:spPr>
          <p:txBody>
            <a:bodyPr lIns="0" tIns="0" rIns="40637" bIns="0"/>
            <a:lstStyle/>
            <a:p>
              <a:pPr algn="ctr"/>
              <a:r>
                <a:rPr lang="en-US" sz="1400" b="1" dirty="0">
                  <a:solidFill>
                    <a:srgbClr val="343434"/>
                  </a:solidFill>
                  <a:latin typeface="Trebuchet MS"/>
                  <a:cs typeface="Trebuchet MS"/>
                  <a:sym typeface="Trebuchet MS" charset="0"/>
                </a:rPr>
                <a:t>Remote Access Product</a:t>
              </a:r>
            </a:p>
          </p:txBody>
        </p:sp>
      </p:grpSp>
      <p:sp>
        <p:nvSpPr>
          <p:cNvPr id="24589" name="AutoShape 13"/>
          <p:cNvSpPr>
            <a:spLocks/>
          </p:cNvSpPr>
          <p:nvPr/>
        </p:nvSpPr>
        <p:spPr bwMode="auto">
          <a:xfrm>
            <a:off x="616148" y="3527226"/>
            <a:ext cx="1259086" cy="375047"/>
          </a:xfrm>
          <a:prstGeom prst="roundRect">
            <a:avLst>
              <a:gd name="adj" fmla="val 9523"/>
            </a:avLst>
          </a:prstGeom>
          <a:gradFill rotWithShape="0">
            <a:gsLst>
              <a:gs pos="0">
                <a:srgbClr val="191919"/>
              </a:gs>
              <a:gs pos="6218">
                <a:srgbClr val="191919"/>
              </a:gs>
              <a:gs pos="26425">
                <a:srgbClr val="333333"/>
              </a:gs>
              <a:gs pos="49742">
                <a:srgbClr val="262626"/>
              </a:gs>
              <a:gs pos="100000">
                <a:srgbClr val="191919"/>
              </a:gs>
            </a:gsLst>
            <a:lin ang="5400000" scaled="1"/>
          </a:gradFill>
          <a:ln w="25400">
            <a:solidFill>
              <a:srgbClr val="FF930C"/>
            </a:solidFill>
            <a:miter lim="800000"/>
            <a:headEnd/>
            <a:tailEnd/>
          </a:ln>
          <a:effectLst>
            <a:outerShdw dist="50800" dir="3000029" algn="ctr" rotWithShape="0">
              <a:schemeClr val="bg2">
                <a:alpha val="50000"/>
              </a:schemeClr>
            </a:outerShdw>
          </a:effectLst>
        </p:spPr>
        <p:txBody>
          <a:bodyPr lIns="35717" tIns="35717" rIns="35717" bIns="35717" anchor="ctr"/>
          <a:lstStyle/>
          <a:p>
            <a:pPr algn="ctr">
              <a:defRPr/>
            </a:pPr>
            <a:r>
              <a:rPr lang="en-US" sz="1400" dirty="0" smtClean="0">
                <a:solidFill>
                  <a:srgbClr val="FFFFFF"/>
                </a:solidFill>
                <a:effectLst>
                  <a:outerShdw blurRad="38100" dist="38100" dir="2700000" algn="tl">
                    <a:srgbClr val="000000"/>
                  </a:outerShdw>
                </a:effectLst>
                <a:latin typeface="Trebuchet MS"/>
                <a:ea typeface="Trebuchet MS" charset="0"/>
                <a:cs typeface="Trebuchet MS"/>
                <a:sym typeface="Trebuchet MS" charset="0"/>
              </a:rPr>
              <a:t>Legacy Token</a:t>
            </a:r>
            <a:endParaRPr lang="en-US" sz="1400" dirty="0">
              <a:solidFill>
                <a:srgbClr val="FFFFFF"/>
              </a:solidFill>
              <a:effectLst>
                <a:outerShdw blurRad="38100" dist="38100" dir="2700000" algn="tl">
                  <a:srgbClr val="000000"/>
                </a:outerShdw>
              </a:effectLst>
              <a:latin typeface="Trebuchet MS"/>
              <a:ea typeface="Trebuchet MS" charset="0"/>
              <a:cs typeface="Trebuchet MS"/>
              <a:sym typeface="Trebuchet MS" charset="0"/>
            </a:endParaRPr>
          </a:p>
        </p:txBody>
      </p:sp>
      <p:sp>
        <p:nvSpPr>
          <p:cNvPr id="149518" name="AutoShape 14"/>
          <p:cNvSpPr>
            <a:spLocks/>
          </p:cNvSpPr>
          <p:nvPr/>
        </p:nvSpPr>
        <p:spPr bwMode="auto">
          <a:xfrm>
            <a:off x="6684764" y="4973240"/>
            <a:ext cx="1163836" cy="970360"/>
          </a:xfrm>
          <a:prstGeom prst="roundRect">
            <a:avLst>
              <a:gd name="adj" fmla="val 1889"/>
            </a:avLst>
          </a:prstGeom>
          <a:gradFill rotWithShape="0">
            <a:gsLst>
              <a:gs pos="0">
                <a:srgbClr val="FF930C"/>
              </a:gs>
              <a:gs pos="6599">
                <a:srgbClr val="FFAE48"/>
              </a:gs>
              <a:gs pos="20209">
                <a:srgbClr val="FFC985"/>
              </a:gs>
              <a:gs pos="46632">
                <a:srgbClr val="FFAE48"/>
              </a:gs>
              <a:gs pos="92229">
                <a:srgbClr val="FF930C"/>
              </a:gs>
              <a:gs pos="100000">
                <a:srgbClr val="FF930C"/>
              </a:gs>
            </a:gsLst>
            <a:lin ang="5400000" scaled="1"/>
          </a:gradFill>
          <a:ln w="12700">
            <a:solidFill>
              <a:srgbClr val="191919"/>
            </a:solidFill>
            <a:miter lim="800000"/>
            <a:headEnd/>
            <a:tailEnd/>
          </a:ln>
        </p:spPr>
        <p:txBody>
          <a:bodyPr lIns="0" tIns="0" rIns="0" bIns="0"/>
          <a:lstStyle/>
          <a:p>
            <a:endParaRPr lang="sv-SE"/>
          </a:p>
        </p:txBody>
      </p:sp>
      <p:graphicFrame>
        <p:nvGraphicFramePr>
          <p:cNvPr id="24591" name="Group 15"/>
          <p:cNvGraphicFramePr>
            <a:graphicFrameLocks noGrp="1"/>
          </p:cNvGraphicFramePr>
          <p:nvPr/>
        </p:nvGraphicFramePr>
        <p:xfrm>
          <a:off x="6774061" y="5105400"/>
          <a:ext cx="1025630" cy="762000"/>
        </p:xfrm>
        <a:graphic>
          <a:graphicData uri="http://schemas.openxmlformats.org/drawingml/2006/table">
            <a:tbl>
              <a:tblPr/>
              <a:tblGrid>
                <a:gridCol w="516452"/>
                <a:gridCol w="509178"/>
              </a:tblGrid>
              <a:tr h="152264">
                <a:tc>
                  <a:txBody>
                    <a:bodyPr/>
                    <a:lstStyle/>
                    <a:p>
                      <a:pPr marL="0" marR="0" lvl="0" indent="0" algn="l" defTabSz="914400" rtl="0" eaLnBrk="1" fontAlgn="base" latinLnBrk="0" hangingPunct="1">
                        <a:lnSpc>
                          <a:spcPct val="100000"/>
                        </a:lnSpc>
                        <a:spcBef>
                          <a:spcPct val="0"/>
                        </a:spcBef>
                        <a:spcAft>
                          <a:spcPct val="0"/>
                        </a:spcAft>
                        <a:buClrTx/>
                        <a:buSzPct val="111000"/>
                        <a:buFontTx/>
                        <a:buNone/>
                        <a:tabLst>
                          <a:tab pos="1295400" algn="l"/>
                        </a:tabLst>
                      </a:pPr>
                      <a:r>
                        <a:rPr kumimoji="0" lang="en-US" sz="1000" b="0" i="0" u="none" strike="noStrike" cap="none" normalizeH="0" baseline="0" dirty="0">
                          <a:ln>
                            <a:noFill/>
                          </a:ln>
                          <a:solidFill>
                            <a:schemeClr val="tx1"/>
                          </a:solidFill>
                          <a:effectLst/>
                          <a:latin typeface="Calibri" charset="0"/>
                          <a:ea typeface="Calibri" charset="0"/>
                          <a:cs typeface="Calibri" charset="0"/>
                          <a:sym typeface="Calibri" charset="0"/>
                        </a:rPr>
                        <a:t>User 5</a:t>
                      </a:r>
                    </a:p>
                  </a:txBody>
                  <a:tcPr marL="0" marR="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11000"/>
                        <a:buFontTx/>
                        <a:buNone/>
                        <a:tabLst>
                          <a:tab pos="1295400" algn="l"/>
                        </a:tabLst>
                      </a:pPr>
                      <a:r>
                        <a:rPr kumimoji="0" lang="en-US" sz="1000" b="0" i="0" u="none" strike="noStrike" cap="none" normalizeH="0" baseline="0">
                          <a:ln>
                            <a:noFill/>
                          </a:ln>
                          <a:solidFill>
                            <a:schemeClr val="tx1"/>
                          </a:solidFill>
                          <a:effectLst/>
                          <a:latin typeface="Calibri" charset="0"/>
                          <a:ea typeface="Calibri" charset="0"/>
                          <a:cs typeface="Calibri" charset="0"/>
                          <a:sym typeface="Calibri" charset="0"/>
                        </a:rPr>
                        <a:t>ID-123</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264">
                <a:tc>
                  <a:txBody>
                    <a:bodyPr/>
                    <a:lstStyle/>
                    <a:p>
                      <a:pPr marL="0" marR="0" lvl="0" indent="0" algn="l" defTabSz="914400" rtl="0" eaLnBrk="1" fontAlgn="base" latinLnBrk="0" hangingPunct="1">
                        <a:lnSpc>
                          <a:spcPct val="100000"/>
                        </a:lnSpc>
                        <a:spcBef>
                          <a:spcPct val="0"/>
                        </a:spcBef>
                        <a:spcAft>
                          <a:spcPct val="0"/>
                        </a:spcAft>
                        <a:buClrTx/>
                        <a:buSzPct val="111000"/>
                        <a:buFontTx/>
                        <a:buNone/>
                        <a:tabLst>
                          <a:tab pos="1295400" algn="l"/>
                        </a:tabLst>
                      </a:pPr>
                      <a:r>
                        <a:rPr kumimoji="0" lang="en-US" sz="1000" b="0" i="0" u="none" strike="noStrike" cap="none" normalizeH="0" baseline="0">
                          <a:ln>
                            <a:noFill/>
                          </a:ln>
                          <a:solidFill>
                            <a:schemeClr val="tx1"/>
                          </a:solidFill>
                          <a:effectLst/>
                          <a:latin typeface="Calibri" charset="0"/>
                          <a:ea typeface="Calibri" charset="0"/>
                          <a:cs typeface="Calibri" charset="0"/>
                          <a:sym typeface="Calibri" charset="0"/>
                        </a:rPr>
                        <a:t>User 4</a:t>
                      </a:r>
                    </a:p>
                  </a:txBody>
                  <a:tcPr marL="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11000"/>
                        <a:buFontTx/>
                        <a:buNone/>
                        <a:tabLst>
                          <a:tab pos="1295400" algn="l"/>
                        </a:tabLst>
                      </a:pPr>
                      <a:r>
                        <a:rPr kumimoji="0" lang="en-US" sz="1000" b="0" i="0" u="none" strike="noStrike" cap="none" normalizeH="0" baseline="0">
                          <a:ln>
                            <a:noFill/>
                          </a:ln>
                          <a:solidFill>
                            <a:schemeClr val="tx1"/>
                          </a:solidFill>
                          <a:effectLst/>
                          <a:latin typeface="Calibri" charset="0"/>
                          <a:ea typeface="Calibri" charset="0"/>
                          <a:cs typeface="Calibri" charset="0"/>
                          <a:sym typeface="Calibri" charset="0"/>
                        </a:rPr>
                        <a:t>ID-124</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264">
                <a:tc>
                  <a:txBody>
                    <a:bodyPr/>
                    <a:lstStyle/>
                    <a:p>
                      <a:pPr marL="0" marR="0" lvl="0" indent="0" algn="l" defTabSz="914400" rtl="0" eaLnBrk="1" fontAlgn="base" latinLnBrk="0" hangingPunct="1">
                        <a:lnSpc>
                          <a:spcPct val="100000"/>
                        </a:lnSpc>
                        <a:spcBef>
                          <a:spcPct val="0"/>
                        </a:spcBef>
                        <a:spcAft>
                          <a:spcPct val="0"/>
                        </a:spcAft>
                        <a:buClrTx/>
                        <a:buSzPct val="111000"/>
                        <a:buFontTx/>
                        <a:buNone/>
                        <a:tabLst>
                          <a:tab pos="1295400" algn="l"/>
                        </a:tabLst>
                      </a:pPr>
                      <a:r>
                        <a:rPr kumimoji="0" lang="en-US" sz="1000" b="0" i="0" u="none" strike="noStrike" cap="none" normalizeH="0" baseline="0">
                          <a:ln>
                            <a:noFill/>
                          </a:ln>
                          <a:solidFill>
                            <a:schemeClr val="tx1"/>
                          </a:solidFill>
                          <a:effectLst/>
                          <a:latin typeface="Calibri" charset="0"/>
                          <a:ea typeface="Calibri" charset="0"/>
                          <a:cs typeface="Calibri" charset="0"/>
                          <a:sym typeface="Calibri" charset="0"/>
                        </a:rPr>
                        <a:t>User 6</a:t>
                      </a:r>
                    </a:p>
                  </a:txBody>
                  <a:tcPr marL="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11000"/>
                        <a:buFontTx/>
                        <a:buNone/>
                        <a:tabLst>
                          <a:tab pos="1295400" algn="l"/>
                        </a:tabLst>
                      </a:pPr>
                      <a:r>
                        <a:rPr kumimoji="0" lang="en-US" sz="1000" b="0" i="0" u="none" strike="noStrike" cap="none" normalizeH="0" baseline="0" dirty="0">
                          <a:ln>
                            <a:noFill/>
                          </a:ln>
                          <a:solidFill>
                            <a:schemeClr val="tx1"/>
                          </a:solidFill>
                          <a:effectLst/>
                          <a:latin typeface="Calibri" charset="0"/>
                          <a:ea typeface="Calibri" charset="0"/>
                          <a:cs typeface="Calibri" charset="0"/>
                          <a:sym typeface="Calibri" charset="0"/>
                        </a:rPr>
                        <a:t>ID-241</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264">
                <a:tc>
                  <a:txBody>
                    <a:bodyPr/>
                    <a:lstStyle/>
                    <a:p>
                      <a:pPr marL="0" marR="0" lvl="0" indent="0" algn="l" defTabSz="914400" rtl="0" eaLnBrk="1" fontAlgn="base" latinLnBrk="0" hangingPunct="1">
                        <a:lnSpc>
                          <a:spcPct val="100000"/>
                        </a:lnSpc>
                        <a:spcBef>
                          <a:spcPct val="0"/>
                        </a:spcBef>
                        <a:spcAft>
                          <a:spcPct val="0"/>
                        </a:spcAft>
                        <a:buClrTx/>
                        <a:buSzPct val="111000"/>
                        <a:buFontTx/>
                        <a:buNone/>
                        <a:tabLst>
                          <a:tab pos="1295400" algn="l"/>
                        </a:tabLst>
                      </a:pPr>
                      <a:endParaRPr kumimoji="0" lang="en-US" sz="10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endParaRPr>
                    </a:p>
                  </a:txBody>
                  <a:tcPr marL="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11000"/>
                        <a:buFontTx/>
                        <a:buNone/>
                        <a:tabLst>
                          <a:tab pos="1295400" algn="l"/>
                        </a:tabLst>
                      </a:pPr>
                      <a:endParaRPr kumimoji="0" lang="en-US" sz="1000" b="0" i="0" u="none" strike="noStrike" cap="none" normalizeH="0" baseline="0" dirty="0">
                        <a:ln>
                          <a:noFill/>
                        </a:ln>
                        <a:solidFill>
                          <a:schemeClr val="tx1"/>
                        </a:solidFill>
                        <a:effectLst/>
                        <a:latin typeface="Calibri" charset="0"/>
                        <a:ea typeface="ヒラギノ角ゴ ProN W3" charset="-128"/>
                        <a:cs typeface="ヒラギノ角ゴ ProN W3" charset="-128"/>
                        <a:sym typeface="Calibri" charset="0"/>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264">
                <a:tc>
                  <a:txBody>
                    <a:bodyPr/>
                    <a:lstStyle/>
                    <a:p>
                      <a:pPr marL="0" marR="0" lvl="0" indent="0" algn="l" defTabSz="914400" rtl="0" eaLnBrk="1" fontAlgn="base" latinLnBrk="0" hangingPunct="1">
                        <a:lnSpc>
                          <a:spcPct val="100000"/>
                        </a:lnSpc>
                        <a:spcBef>
                          <a:spcPct val="0"/>
                        </a:spcBef>
                        <a:spcAft>
                          <a:spcPct val="0"/>
                        </a:spcAft>
                        <a:buClrTx/>
                        <a:buSzPct val="111000"/>
                        <a:buFontTx/>
                        <a:buNone/>
                        <a:tabLst>
                          <a:tab pos="1295400" algn="l"/>
                        </a:tabLst>
                      </a:pPr>
                      <a:endParaRPr kumimoji="0" lang="en-US" sz="10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endParaRPr>
                    </a:p>
                  </a:txBody>
                  <a:tcPr marL="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11000"/>
                        <a:buFontTx/>
                        <a:buNone/>
                        <a:tabLst>
                          <a:tab pos="1295400" algn="l"/>
                        </a:tabLst>
                      </a:pPr>
                      <a:endParaRPr kumimoji="0" lang="en-US" sz="1000" b="0" i="0" u="none" strike="noStrike" cap="none" normalizeH="0" baseline="0" dirty="0">
                        <a:ln>
                          <a:noFill/>
                        </a:ln>
                        <a:solidFill>
                          <a:schemeClr val="tx1"/>
                        </a:solidFill>
                        <a:effectLst/>
                        <a:latin typeface="Calibri" charset="0"/>
                        <a:ea typeface="ヒラギノ角ゴ ProN W3" charset="-128"/>
                        <a:cs typeface="ヒラギノ角ゴ ProN W3" charset="-128"/>
                        <a:sym typeface="Calibri" charset="0"/>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9" name="AutoShape 15"/>
          <p:cNvSpPr>
            <a:spLocks/>
          </p:cNvSpPr>
          <p:nvPr/>
        </p:nvSpPr>
        <p:spPr bwMode="auto">
          <a:xfrm>
            <a:off x="5334000" y="3197729"/>
            <a:ext cx="1905000" cy="840871"/>
          </a:xfrm>
          <a:prstGeom prst="roundRect">
            <a:avLst>
              <a:gd name="adj" fmla="val 11227"/>
            </a:avLst>
          </a:prstGeom>
          <a:gradFill rotWithShape="0">
            <a:gsLst>
              <a:gs pos="0">
                <a:srgbClr val="FF930C"/>
              </a:gs>
              <a:gs pos="6599">
                <a:srgbClr val="FFAE48"/>
              </a:gs>
              <a:gs pos="20209">
                <a:srgbClr val="FFC985"/>
              </a:gs>
              <a:gs pos="46632">
                <a:srgbClr val="FFAE48"/>
              </a:gs>
              <a:gs pos="92229">
                <a:srgbClr val="FF930C"/>
              </a:gs>
              <a:gs pos="100000">
                <a:srgbClr val="FF930C"/>
              </a:gs>
            </a:gsLst>
            <a:lin ang="5400000" scaled="1"/>
          </a:gradFill>
          <a:ln w="12700">
            <a:solidFill>
              <a:srgbClr val="191919"/>
            </a:solidFill>
            <a:miter lim="800000"/>
            <a:headEnd/>
            <a:tailEnd/>
          </a:ln>
        </p:spPr>
        <p:txBody>
          <a:bodyPr wrap="square" lIns="35717" tIns="35717" rIns="35717" bIns="35717" anchor="ctr" anchorCtr="1">
            <a:noAutofit/>
          </a:bodyPr>
          <a:lstStyle/>
          <a:p>
            <a:pPr marL="117475" lvl="2" algn="ctr">
              <a:spcBef>
                <a:spcPts val="211"/>
              </a:spcBef>
            </a:pPr>
            <a:r>
              <a:rPr lang="en-US" sz="1300" dirty="0" smtClean="0">
                <a:solidFill>
                  <a:srgbClr val="1A1A1A"/>
                </a:solidFill>
                <a:latin typeface="Trebuchet MS"/>
                <a:cs typeface="Trebuchet MS"/>
                <a:sym typeface="Trebuchet MS" charset="0"/>
              </a:rPr>
              <a:t>Legacy </a:t>
            </a:r>
          </a:p>
          <a:p>
            <a:pPr marL="117475" lvl="2" algn="ctr">
              <a:spcBef>
                <a:spcPts val="211"/>
              </a:spcBef>
            </a:pPr>
            <a:r>
              <a:rPr lang="en-US" sz="1300" dirty="0" smtClean="0">
                <a:solidFill>
                  <a:srgbClr val="1A1A1A"/>
                </a:solidFill>
                <a:latin typeface="Trebuchet MS"/>
                <a:cs typeface="Trebuchet MS"/>
                <a:sym typeface="Trebuchet MS" charset="0"/>
              </a:rPr>
              <a:t>Authentication Server</a:t>
            </a:r>
            <a:endParaRPr lang="en-US" sz="1300" dirty="0">
              <a:solidFill>
                <a:srgbClr val="1A1A1A"/>
              </a:solidFill>
              <a:latin typeface="Trebuchet MS"/>
              <a:cs typeface="Trebuchet MS"/>
              <a:sym typeface="Trebuchet MS" charset="0"/>
            </a:endParaRPr>
          </a:p>
        </p:txBody>
      </p:sp>
      <p:pic>
        <p:nvPicPr>
          <p:cNvPr id="21" name="Picture 10"/>
          <p:cNvPicPr>
            <a:picLocks noChangeAspect="1" noChangeArrowheads="1"/>
          </p:cNvPicPr>
          <p:nvPr/>
        </p:nvPicPr>
        <p:blipFill>
          <a:blip r:embed="rId5" cstate="print"/>
          <a:srcRect/>
          <a:stretch>
            <a:fillRect/>
          </a:stretch>
        </p:blipFill>
        <p:spPr bwMode="auto">
          <a:xfrm>
            <a:off x="7543800" y="5638800"/>
            <a:ext cx="529297" cy="584597"/>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556" name="Line 2"/>
          <p:cNvSpPr>
            <a:spLocks noChangeShapeType="1"/>
          </p:cNvSpPr>
          <p:nvPr/>
        </p:nvSpPr>
        <p:spPr bwMode="auto">
          <a:xfrm>
            <a:off x="6563321" y="3768328"/>
            <a:ext cx="899666" cy="899666"/>
          </a:xfrm>
          <a:prstGeom prst="line">
            <a:avLst/>
          </a:prstGeom>
          <a:noFill/>
          <a:ln w="76200">
            <a:solidFill>
              <a:srgbClr val="F29F3C"/>
            </a:solidFill>
            <a:round/>
            <a:headEnd/>
            <a:tailEnd/>
          </a:ln>
        </p:spPr>
        <p:txBody>
          <a:bodyPr lIns="0" tIns="0" rIns="0" bIns="0"/>
          <a:lstStyle/>
          <a:p>
            <a:endParaRPr lang="en-US"/>
          </a:p>
        </p:txBody>
      </p:sp>
      <p:sp>
        <p:nvSpPr>
          <p:cNvPr id="151557" name="Line 3"/>
          <p:cNvSpPr>
            <a:spLocks noChangeShapeType="1"/>
          </p:cNvSpPr>
          <p:nvPr/>
        </p:nvSpPr>
        <p:spPr bwMode="auto">
          <a:xfrm rot="10800000" flipH="1">
            <a:off x="6781800" y="1752600"/>
            <a:ext cx="381000" cy="1600200"/>
          </a:xfrm>
          <a:prstGeom prst="line">
            <a:avLst/>
          </a:prstGeom>
          <a:noFill/>
          <a:ln w="76200">
            <a:solidFill>
              <a:srgbClr val="F29F3C"/>
            </a:solidFill>
            <a:round/>
            <a:headEnd/>
            <a:tailEnd/>
          </a:ln>
        </p:spPr>
        <p:txBody>
          <a:bodyPr lIns="0" tIns="0" rIns="0" bIns="0"/>
          <a:lstStyle/>
          <a:p>
            <a:endParaRPr lang="en-US"/>
          </a:p>
        </p:txBody>
      </p:sp>
      <p:sp>
        <p:nvSpPr>
          <p:cNvPr id="151558" name="Line 4"/>
          <p:cNvSpPr>
            <a:spLocks noChangeShapeType="1"/>
          </p:cNvSpPr>
          <p:nvPr/>
        </p:nvSpPr>
        <p:spPr bwMode="auto">
          <a:xfrm>
            <a:off x="4075287" y="3625453"/>
            <a:ext cx="1273596" cy="0"/>
          </a:xfrm>
          <a:prstGeom prst="line">
            <a:avLst/>
          </a:prstGeom>
          <a:noFill/>
          <a:ln w="76200">
            <a:solidFill>
              <a:srgbClr val="F29F3C"/>
            </a:solidFill>
            <a:round/>
            <a:headEnd/>
            <a:tailEnd/>
          </a:ln>
        </p:spPr>
        <p:txBody>
          <a:bodyPr lIns="0" tIns="0" rIns="0" bIns="0"/>
          <a:lstStyle/>
          <a:p>
            <a:endParaRPr lang="en-US"/>
          </a:p>
        </p:txBody>
      </p:sp>
      <p:pic>
        <p:nvPicPr>
          <p:cNvPr id="151559" name="Picture 5"/>
          <p:cNvPicPr>
            <a:picLocks noChangeAspect="1" noChangeArrowheads="1"/>
          </p:cNvPicPr>
          <p:nvPr/>
        </p:nvPicPr>
        <p:blipFill>
          <a:blip r:embed="rId3" cstate="print"/>
          <a:srcRect/>
          <a:stretch>
            <a:fillRect/>
          </a:stretch>
        </p:blipFill>
        <p:spPr bwMode="auto">
          <a:xfrm>
            <a:off x="713259" y="4503911"/>
            <a:ext cx="707678" cy="1268016"/>
          </a:xfrm>
          <a:prstGeom prst="rect">
            <a:avLst/>
          </a:prstGeom>
          <a:noFill/>
          <a:ln w="25400">
            <a:noFill/>
            <a:round/>
            <a:headEnd/>
            <a:tailEnd/>
          </a:ln>
        </p:spPr>
      </p:pic>
      <p:sp>
        <p:nvSpPr>
          <p:cNvPr id="151561" name="Rectangle 7"/>
          <p:cNvSpPr>
            <a:spLocks/>
          </p:cNvSpPr>
          <p:nvPr/>
        </p:nvSpPr>
        <p:spPr bwMode="auto">
          <a:xfrm>
            <a:off x="125016" y="6661547"/>
            <a:ext cx="2848534" cy="153888"/>
          </a:xfrm>
          <a:prstGeom prst="rect">
            <a:avLst/>
          </a:prstGeom>
          <a:noFill/>
          <a:ln w="12700">
            <a:noFill/>
            <a:miter lim="800000"/>
            <a:headEnd/>
            <a:tailEnd/>
          </a:ln>
        </p:spPr>
        <p:txBody>
          <a:bodyPr wrap="none" lIns="0" tIns="0" rIns="28572" bIns="0">
            <a:spAutoFit/>
          </a:bodyPr>
          <a:lstStyle/>
          <a:p>
            <a:r>
              <a:rPr lang="en-US" sz="1000" b="1" dirty="0">
                <a:solidFill>
                  <a:srgbClr val="535454"/>
                </a:solidFill>
                <a:latin typeface="Trebuchet MS" charset="0"/>
                <a:sym typeface="Trebuchet MS" charset="0"/>
              </a:rPr>
              <a:t>©</a:t>
            </a:r>
            <a:r>
              <a:rPr lang="en-US" sz="800" b="1" dirty="0">
                <a:solidFill>
                  <a:srgbClr val="535454"/>
                </a:solidFill>
                <a:latin typeface="Trebuchet MS" charset="0"/>
                <a:sym typeface="Trebuchet MS" charset="0"/>
              </a:rPr>
              <a:t> Nordic Edge™ – The provider of secure identity solutions</a:t>
            </a:r>
          </a:p>
        </p:txBody>
      </p:sp>
      <p:sp>
        <p:nvSpPr>
          <p:cNvPr id="151562" name="Line 8"/>
          <p:cNvSpPr>
            <a:spLocks noChangeShapeType="1"/>
          </p:cNvSpPr>
          <p:nvPr/>
        </p:nvSpPr>
        <p:spPr bwMode="auto">
          <a:xfrm>
            <a:off x="-23440" y="6592342"/>
            <a:ext cx="9178603" cy="12279"/>
          </a:xfrm>
          <a:prstGeom prst="line">
            <a:avLst/>
          </a:prstGeom>
          <a:noFill/>
          <a:ln w="25400">
            <a:solidFill>
              <a:srgbClr val="4D4D4D"/>
            </a:solidFill>
            <a:prstDash val="sysDot"/>
            <a:round/>
            <a:headEnd/>
            <a:tailEnd/>
          </a:ln>
        </p:spPr>
        <p:txBody>
          <a:bodyPr lIns="0" tIns="0" rIns="0" bIns="0"/>
          <a:lstStyle/>
          <a:p>
            <a:endParaRPr lang="en-US"/>
          </a:p>
        </p:txBody>
      </p:sp>
      <p:sp>
        <p:nvSpPr>
          <p:cNvPr id="151563" name="Rectangle 9"/>
          <p:cNvSpPr>
            <a:spLocks noGrp="1" noChangeArrowheads="1"/>
          </p:cNvSpPr>
          <p:nvPr>
            <p:ph type="title"/>
          </p:nvPr>
        </p:nvSpPr>
        <p:spPr/>
        <p:txBody>
          <a:bodyPr rIns="116994"/>
          <a:lstStyle/>
          <a:p>
            <a:pPr marL="40182"/>
            <a:r>
              <a:rPr lang="en-US" dirty="0" smtClean="0">
                <a:latin typeface="Trebuchet MS"/>
                <a:cs typeface="Trebuchet MS"/>
              </a:rPr>
              <a:t>Legacy  --&gt; Nordic Edge</a:t>
            </a:r>
          </a:p>
        </p:txBody>
      </p:sp>
      <p:sp>
        <p:nvSpPr>
          <p:cNvPr id="27661" name="AutoShape 13"/>
          <p:cNvSpPr>
            <a:spLocks/>
          </p:cNvSpPr>
          <p:nvPr/>
        </p:nvSpPr>
        <p:spPr bwMode="auto">
          <a:xfrm>
            <a:off x="6652617" y="4545211"/>
            <a:ext cx="1651992" cy="508992"/>
          </a:xfrm>
          <a:prstGeom prst="roundRect">
            <a:avLst>
              <a:gd name="adj" fmla="val 7014"/>
            </a:avLst>
          </a:prstGeom>
          <a:gradFill rotWithShape="0">
            <a:gsLst>
              <a:gs pos="0">
                <a:srgbClr val="191919"/>
              </a:gs>
              <a:gs pos="6218">
                <a:srgbClr val="191919"/>
              </a:gs>
              <a:gs pos="26425">
                <a:srgbClr val="333333"/>
              </a:gs>
              <a:gs pos="49742">
                <a:srgbClr val="262626"/>
              </a:gs>
              <a:gs pos="100000">
                <a:srgbClr val="191919"/>
              </a:gs>
            </a:gsLst>
            <a:lin ang="5400000" scaled="1"/>
          </a:gradFill>
          <a:ln w="25400">
            <a:solidFill>
              <a:srgbClr val="FF930C"/>
            </a:solidFill>
            <a:miter lim="800000"/>
            <a:headEnd/>
            <a:tailEnd/>
          </a:ln>
          <a:effectLst>
            <a:outerShdw dist="50800" dir="3000029" algn="ctr" rotWithShape="0">
              <a:schemeClr val="bg2">
                <a:alpha val="50000"/>
              </a:schemeClr>
            </a:outerShdw>
          </a:effectLst>
        </p:spPr>
        <p:txBody>
          <a:bodyPr lIns="35717" tIns="35717" rIns="35717" bIns="35717" anchor="ctr"/>
          <a:lstStyle/>
          <a:p>
            <a:pPr algn="ctr">
              <a:defRPr/>
            </a:pPr>
            <a:r>
              <a:rPr lang="en-US" sz="2000" dirty="0">
                <a:solidFill>
                  <a:srgbClr val="FFFFFF"/>
                </a:solidFill>
                <a:effectLst>
                  <a:outerShdw blurRad="38100" dist="38100" dir="2700000" algn="tl">
                    <a:srgbClr val="000000"/>
                  </a:outerShdw>
                </a:effectLst>
                <a:latin typeface="Trebuchet MS" charset="0"/>
                <a:ea typeface="Trebuchet MS" charset="0"/>
                <a:cs typeface="Trebuchet MS" charset="0"/>
                <a:sym typeface="Trebuchet MS" charset="0"/>
              </a:rPr>
              <a:t>Users LDAP</a:t>
            </a:r>
          </a:p>
        </p:txBody>
      </p:sp>
      <p:sp>
        <p:nvSpPr>
          <p:cNvPr id="151568" name="AutoShape 14"/>
          <p:cNvSpPr>
            <a:spLocks/>
          </p:cNvSpPr>
          <p:nvPr/>
        </p:nvSpPr>
        <p:spPr bwMode="auto">
          <a:xfrm rot="12600000" flipH="1">
            <a:off x="1826121" y="2386459"/>
            <a:ext cx="696516" cy="339328"/>
          </a:xfrm>
          <a:prstGeom prst="rightArrow">
            <a:avLst>
              <a:gd name="adj1" fmla="val 69935"/>
              <a:gd name="adj2" fmla="val 89480"/>
            </a:avLst>
          </a:prstGeom>
          <a:gradFill rotWithShape="0">
            <a:gsLst>
              <a:gs pos="0">
                <a:srgbClr val="FF930C">
                  <a:alpha val="75998"/>
                </a:srgbClr>
              </a:gs>
              <a:gs pos="6218">
                <a:srgbClr val="FF930C">
                  <a:alpha val="75998"/>
                </a:srgbClr>
              </a:gs>
              <a:gs pos="25389">
                <a:srgbClr val="FFC129">
                  <a:alpha val="75998"/>
                </a:srgbClr>
              </a:gs>
              <a:gs pos="100000">
                <a:srgbClr val="FF930C">
                  <a:alpha val="75998"/>
                </a:srgbClr>
              </a:gs>
            </a:gsLst>
            <a:lin ang="18000000" scaled="1"/>
          </a:gradFill>
          <a:ln w="12700">
            <a:solidFill>
              <a:srgbClr val="3F3F3F">
                <a:alpha val="76077"/>
              </a:srgbClr>
            </a:solidFill>
            <a:round/>
            <a:headEnd/>
            <a:tailEnd/>
          </a:ln>
        </p:spPr>
        <p:txBody>
          <a:bodyPr lIns="0" tIns="0" rIns="0" bIns="0"/>
          <a:lstStyle/>
          <a:p>
            <a:endParaRPr lang="sv-SE"/>
          </a:p>
        </p:txBody>
      </p:sp>
      <p:sp>
        <p:nvSpPr>
          <p:cNvPr id="151569" name="AutoShape 15"/>
          <p:cNvSpPr>
            <a:spLocks/>
          </p:cNvSpPr>
          <p:nvPr/>
        </p:nvSpPr>
        <p:spPr bwMode="auto">
          <a:xfrm>
            <a:off x="4800600" y="3200400"/>
            <a:ext cx="2286000" cy="838199"/>
          </a:xfrm>
          <a:prstGeom prst="roundRect">
            <a:avLst>
              <a:gd name="adj" fmla="val 11227"/>
            </a:avLst>
          </a:prstGeom>
          <a:gradFill rotWithShape="0">
            <a:gsLst>
              <a:gs pos="0">
                <a:srgbClr val="FF930C"/>
              </a:gs>
              <a:gs pos="6599">
                <a:srgbClr val="FFAE48"/>
              </a:gs>
              <a:gs pos="20209">
                <a:srgbClr val="FFC985"/>
              </a:gs>
              <a:gs pos="46632">
                <a:srgbClr val="FFAE48"/>
              </a:gs>
              <a:gs pos="92229">
                <a:srgbClr val="FF930C"/>
              </a:gs>
              <a:gs pos="100000">
                <a:srgbClr val="FF930C"/>
              </a:gs>
            </a:gsLst>
            <a:lin ang="5400000" scaled="1"/>
          </a:gradFill>
          <a:ln w="12700">
            <a:solidFill>
              <a:srgbClr val="191919"/>
            </a:solidFill>
            <a:miter lim="800000"/>
            <a:headEnd/>
            <a:tailEnd/>
          </a:ln>
        </p:spPr>
        <p:txBody>
          <a:bodyPr lIns="35717" tIns="35717" rIns="35717" bIns="35717" anchor="ctr"/>
          <a:lstStyle/>
          <a:p>
            <a:pPr marL="741363" lvl="2">
              <a:spcBef>
                <a:spcPts val="211"/>
              </a:spcBef>
            </a:pPr>
            <a:r>
              <a:rPr lang="en-US" sz="1300" dirty="0">
                <a:solidFill>
                  <a:srgbClr val="1A1A1A"/>
                </a:solidFill>
                <a:latin typeface="Trebuchet MS" charset="0"/>
                <a:sym typeface="Trebuchet MS" charset="0"/>
              </a:rPr>
              <a:t>One Time </a:t>
            </a:r>
          </a:p>
          <a:p>
            <a:pPr marL="741363" lvl="2">
              <a:spcBef>
                <a:spcPts val="211"/>
              </a:spcBef>
            </a:pPr>
            <a:r>
              <a:rPr lang="en-US" sz="1300" dirty="0">
                <a:solidFill>
                  <a:srgbClr val="1A1A1A"/>
                </a:solidFill>
                <a:latin typeface="Trebuchet MS" charset="0"/>
                <a:sym typeface="Trebuchet MS" charset="0"/>
              </a:rPr>
              <a:t>Password Server</a:t>
            </a:r>
          </a:p>
        </p:txBody>
      </p:sp>
      <p:pic>
        <p:nvPicPr>
          <p:cNvPr id="151570" name="Picture 16"/>
          <p:cNvPicPr>
            <a:picLocks noChangeAspect="1" noChangeArrowheads="1"/>
          </p:cNvPicPr>
          <p:nvPr/>
        </p:nvPicPr>
        <p:blipFill>
          <a:blip r:embed="rId4" cstate="print"/>
          <a:srcRect/>
          <a:stretch>
            <a:fillRect/>
          </a:stretch>
        </p:blipFill>
        <p:spPr bwMode="auto">
          <a:xfrm>
            <a:off x="4883944" y="3429000"/>
            <a:ext cx="678656" cy="383977"/>
          </a:xfrm>
          <a:prstGeom prst="rect">
            <a:avLst/>
          </a:prstGeom>
          <a:noFill/>
          <a:ln w="12700">
            <a:noFill/>
            <a:miter lim="800000"/>
            <a:headEnd/>
            <a:tailEnd/>
          </a:ln>
        </p:spPr>
      </p:pic>
      <p:pic>
        <p:nvPicPr>
          <p:cNvPr id="151571" name="Picture 17"/>
          <p:cNvPicPr>
            <a:picLocks noChangeAspect="1" noChangeArrowheads="1"/>
          </p:cNvPicPr>
          <p:nvPr/>
        </p:nvPicPr>
        <p:blipFill>
          <a:blip r:embed="rId5" cstate="print"/>
          <a:srcRect/>
          <a:stretch>
            <a:fillRect/>
          </a:stretch>
        </p:blipFill>
        <p:spPr bwMode="auto">
          <a:xfrm>
            <a:off x="4648200" y="3048000"/>
            <a:ext cx="392906" cy="392906"/>
          </a:xfrm>
          <a:prstGeom prst="rect">
            <a:avLst/>
          </a:prstGeom>
          <a:noFill/>
          <a:ln w="12700">
            <a:noFill/>
            <a:miter lim="800000"/>
            <a:headEnd/>
            <a:tailEnd/>
          </a:ln>
        </p:spPr>
      </p:pic>
      <p:sp>
        <p:nvSpPr>
          <p:cNvPr id="151572" name="AutoShape 18"/>
          <p:cNvSpPr>
            <a:spLocks/>
          </p:cNvSpPr>
          <p:nvPr/>
        </p:nvSpPr>
        <p:spPr bwMode="auto">
          <a:xfrm>
            <a:off x="6476999" y="5098852"/>
            <a:ext cx="2286001" cy="1259086"/>
          </a:xfrm>
          <a:prstGeom prst="roundRect">
            <a:avLst>
              <a:gd name="adj" fmla="val 1889"/>
            </a:avLst>
          </a:prstGeom>
          <a:gradFill rotWithShape="0">
            <a:gsLst>
              <a:gs pos="0">
                <a:srgbClr val="FF930C"/>
              </a:gs>
              <a:gs pos="6599">
                <a:srgbClr val="FFAE48"/>
              </a:gs>
              <a:gs pos="20209">
                <a:srgbClr val="FFC985"/>
              </a:gs>
              <a:gs pos="46632">
                <a:srgbClr val="FFAE48"/>
              </a:gs>
              <a:gs pos="92229">
                <a:srgbClr val="FF930C"/>
              </a:gs>
              <a:gs pos="100000">
                <a:srgbClr val="FF930C"/>
              </a:gs>
            </a:gsLst>
            <a:lin ang="5400000" scaled="1"/>
          </a:gradFill>
          <a:ln w="12700">
            <a:solidFill>
              <a:srgbClr val="191919"/>
            </a:solidFill>
            <a:miter lim="800000"/>
            <a:headEnd/>
            <a:tailEnd/>
          </a:ln>
        </p:spPr>
        <p:txBody>
          <a:bodyPr lIns="0" tIns="0" rIns="0" bIns="0"/>
          <a:lstStyle/>
          <a:p>
            <a:endParaRPr lang="sv-SE"/>
          </a:p>
        </p:txBody>
      </p:sp>
      <p:pic>
        <p:nvPicPr>
          <p:cNvPr id="151573" name="Picture 19"/>
          <p:cNvPicPr>
            <a:picLocks noChangeAspect="1" noChangeArrowheads="1"/>
          </p:cNvPicPr>
          <p:nvPr/>
        </p:nvPicPr>
        <p:blipFill>
          <a:blip r:embed="rId6" cstate="print"/>
          <a:srcRect/>
          <a:stretch>
            <a:fillRect/>
          </a:stretch>
        </p:blipFill>
        <p:spPr bwMode="auto">
          <a:xfrm>
            <a:off x="2500312" y="2955726"/>
            <a:ext cx="1973461" cy="1384102"/>
          </a:xfrm>
          <a:prstGeom prst="rect">
            <a:avLst/>
          </a:prstGeom>
          <a:noFill/>
          <a:ln w="25400">
            <a:noFill/>
            <a:round/>
            <a:headEnd/>
            <a:tailEnd/>
          </a:ln>
        </p:spPr>
      </p:pic>
      <p:sp>
        <p:nvSpPr>
          <p:cNvPr id="27668" name="AutoShape 20"/>
          <p:cNvSpPr>
            <a:spLocks/>
          </p:cNvSpPr>
          <p:nvPr/>
        </p:nvSpPr>
        <p:spPr bwMode="auto">
          <a:xfrm>
            <a:off x="437555" y="5873353"/>
            <a:ext cx="1259086" cy="375047"/>
          </a:xfrm>
          <a:prstGeom prst="roundRect">
            <a:avLst>
              <a:gd name="adj" fmla="val 9523"/>
            </a:avLst>
          </a:prstGeom>
          <a:gradFill rotWithShape="0">
            <a:gsLst>
              <a:gs pos="0">
                <a:srgbClr val="191919"/>
              </a:gs>
              <a:gs pos="6218">
                <a:srgbClr val="191919"/>
              </a:gs>
              <a:gs pos="26425">
                <a:srgbClr val="333333"/>
              </a:gs>
              <a:gs pos="49742">
                <a:srgbClr val="262626"/>
              </a:gs>
              <a:gs pos="100000">
                <a:srgbClr val="191919"/>
              </a:gs>
            </a:gsLst>
            <a:lin ang="5400000" scaled="1"/>
          </a:gradFill>
          <a:ln w="25400">
            <a:solidFill>
              <a:srgbClr val="FF930C"/>
            </a:solidFill>
            <a:miter lim="800000"/>
            <a:headEnd/>
            <a:tailEnd/>
          </a:ln>
          <a:effectLst>
            <a:outerShdw dist="50800" dir="3000029" algn="ctr" rotWithShape="0">
              <a:schemeClr val="bg2">
                <a:alpha val="50000"/>
              </a:schemeClr>
            </a:outerShdw>
          </a:effectLst>
        </p:spPr>
        <p:txBody>
          <a:bodyPr lIns="35717" tIns="35717" rIns="35717" bIns="35717" anchor="ctr"/>
          <a:lstStyle/>
          <a:p>
            <a:pPr algn="ctr">
              <a:defRPr/>
            </a:pPr>
            <a:r>
              <a:rPr lang="en-US" sz="1400" dirty="0">
                <a:solidFill>
                  <a:srgbClr val="FFFFFF"/>
                </a:solidFill>
                <a:effectLst>
                  <a:outerShdw blurRad="38100" dist="38100" dir="2700000" algn="tl">
                    <a:srgbClr val="000000"/>
                  </a:outerShdw>
                </a:effectLst>
                <a:latin typeface="Trebuchet MS" charset="0"/>
                <a:ea typeface="Trebuchet MS" charset="0"/>
                <a:cs typeface="Trebuchet MS" charset="0"/>
                <a:sym typeface="Trebuchet MS" charset="0"/>
              </a:rPr>
              <a:t>Pledge</a:t>
            </a:r>
          </a:p>
        </p:txBody>
      </p:sp>
      <p:sp>
        <p:nvSpPr>
          <p:cNvPr id="27670" name="AutoShape 22"/>
          <p:cNvSpPr>
            <a:spLocks/>
          </p:cNvSpPr>
          <p:nvPr/>
        </p:nvSpPr>
        <p:spPr bwMode="auto">
          <a:xfrm>
            <a:off x="80367" y="3464719"/>
            <a:ext cx="1259086" cy="375047"/>
          </a:xfrm>
          <a:prstGeom prst="roundRect">
            <a:avLst>
              <a:gd name="adj" fmla="val 9523"/>
            </a:avLst>
          </a:prstGeom>
          <a:gradFill rotWithShape="0">
            <a:gsLst>
              <a:gs pos="0">
                <a:srgbClr val="191919"/>
              </a:gs>
              <a:gs pos="6218">
                <a:srgbClr val="191919"/>
              </a:gs>
              <a:gs pos="26425">
                <a:srgbClr val="333333"/>
              </a:gs>
              <a:gs pos="49742">
                <a:srgbClr val="262626"/>
              </a:gs>
              <a:gs pos="100000">
                <a:srgbClr val="191919"/>
              </a:gs>
            </a:gsLst>
            <a:lin ang="5400000" scaled="1"/>
          </a:gradFill>
          <a:ln w="25400">
            <a:solidFill>
              <a:srgbClr val="FF930C"/>
            </a:solidFill>
            <a:miter lim="800000"/>
            <a:headEnd/>
            <a:tailEnd/>
          </a:ln>
          <a:effectLst>
            <a:outerShdw dist="50800" dir="3000029" algn="ctr" rotWithShape="0">
              <a:schemeClr val="bg2">
                <a:alpha val="50000"/>
              </a:schemeClr>
            </a:outerShdw>
          </a:effectLst>
        </p:spPr>
        <p:txBody>
          <a:bodyPr lIns="35717" tIns="35717" rIns="35717" bIns="35717" anchor="ctr"/>
          <a:lstStyle/>
          <a:p>
            <a:pPr algn="ctr">
              <a:defRPr/>
            </a:pPr>
            <a:r>
              <a:rPr lang="en-US" sz="1400" dirty="0">
                <a:solidFill>
                  <a:srgbClr val="FFFFFF"/>
                </a:solidFill>
                <a:effectLst>
                  <a:outerShdw blurRad="38100" dist="38100" dir="2700000" algn="tl">
                    <a:srgbClr val="000000"/>
                  </a:outerShdw>
                </a:effectLst>
                <a:latin typeface="Trebuchet MS" charset="0"/>
                <a:ea typeface="Trebuchet MS" charset="0"/>
                <a:cs typeface="Trebuchet MS" charset="0"/>
                <a:sym typeface="Trebuchet MS" charset="0"/>
              </a:rPr>
              <a:t>YubiKey</a:t>
            </a:r>
          </a:p>
        </p:txBody>
      </p:sp>
      <p:sp>
        <p:nvSpPr>
          <p:cNvPr id="151577" name="AutoShape 23"/>
          <p:cNvSpPr>
            <a:spLocks/>
          </p:cNvSpPr>
          <p:nvPr/>
        </p:nvSpPr>
        <p:spPr bwMode="auto">
          <a:xfrm rot="10800000" flipH="1">
            <a:off x="1573857" y="3535040"/>
            <a:ext cx="696516" cy="339328"/>
          </a:xfrm>
          <a:prstGeom prst="rightArrow">
            <a:avLst>
              <a:gd name="adj1" fmla="val 69935"/>
              <a:gd name="adj2" fmla="val 89480"/>
            </a:avLst>
          </a:prstGeom>
          <a:gradFill rotWithShape="0">
            <a:gsLst>
              <a:gs pos="0">
                <a:srgbClr val="FF930C">
                  <a:alpha val="75998"/>
                </a:srgbClr>
              </a:gs>
              <a:gs pos="74611">
                <a:srgbClr val="FFC129">
                  <a:alpha val="75998"/>
                </a:srgbClr>
              </a:gs>
              <a:gs pos="93782">
                <a:srgbClr val="FF930C">
                  <a:alpha val="75998"/>
                </a:srgbClr>
              </a:gs>
              <a:gs pos="100000">
                <a:srgbClr val="FF930C">
                  <a:alpha val="75998"/>
                </a:srgbClr>
              </a:gs>
            </a:gsLst>
            <a:lin ang="5400000" scaled="1"/>
          </a:gradFill>
          <a:ln w="12700">
            <a:solidFill>
              <a:srgbClr val="3F3F3F">
                <a:alpha val="76077"/>
              </a:srgbClr>
            </a:solidFill>
            <a:round/>
            <a:headEnd/>
            <a:tailEnd/>
          </a:ln>
        </p:spPr>
        <p:txBody>
          <a:bodyPr lIns="0" tIns="0" rIns="0" bIns="0"/>
          <a:lstStyle/>
          <a:p>
            <a:endParaRPr lang="sv-SE"/>
          </a:p>
        </p:txBody>
      </p:sp>
      <p:sp>
        <p:nvSpPr>
          <p:cNvPr id="151578" name="AutoShape 24"/>
          <p:cNvSpPr>
            <a:spLocks/>
          </p:cNvSpPr>
          <p:nvPr/>
        </p:nvSpPr>
        <p:spPr bwMode="auto">
          <a:xfrm rot="9000000" flipH="1">
            <a:off x="1660922" y="4634508"/>
            <a:ext cx="696516" cy="339328"/>
          </a:xfrm>
          <a:prstGeom prst="rightArrow">
            <a:avLst>
              <a:gd name="adj1" fmla="val 69935"/>
              <a:gd name="adj2" fmla="val 89480"/>
            </a:avLst>
          </a:prstGeom>
          <a:gradFill rotWithShape="0">
            <a:gsLst>
              <a:gs pos="0">
                <a:srgbClr val="FF930C">
                  <a:alpha val="75998"/>
                </a:srgbClr>
              </a:gs>
              <a:gs pos="74611">
                <a:srgbClr val="FFC129">
                  <a:alpha val="75998"/>
                </a:srgbClr>
              </a:gs>
              <a:gs pos="93782">
                <a:srgbClr val="FF930C">
                  <a:alpha val="75998"/>
                </a:srgbClr>
              </a:gs>
              <a:gs pos="100000">
                <a:srgbClr val="FF930C">
                  <a:alpha val="75998"/>
                </a:srgbClr>
              </a:gs>
            </a:gsLst>
            <a:lin ang="3600000" scaled="1"/>
          </a:gradFill>
          <a:ln w="12700">
            <a:solidFill>
              <a:srgbClr val="3F3F3F">
                <a:alpha val="76077"/>
              </a:srgbClr>
            </a:solidFill>
            <a:round/>
            <a:headEnd/>
            <a:tailEnd/>
          </a:ln>
        </p:spPr>
        <p:txBody>
          <a:bodyPr lIns="0" tIns="0" rIns="0" bIns="0"/>
          <a:lstStyle/>
          <a:p>
            <a:endParaRPr lang="sv-SE"/>
          </a:p>
        </p:txBody>
      </p:sp>
      <p:graphicFrame>
        <p:nvGraphicFramePr>
          <p:cNvPr id="27673" name="Group 25"/>
          <p:cNvGraphicFramePr>
            <a:graphicFrameLocks noGrp="1"/>
          </p:cNvGraphicFramePr>
          <p:nvPr/>
        </p:nvGraphicFramePr>
        <p:xfrm>
          <a:off x="6629400" y="5181600"/>
          <a:ext cx="2004492" cy="987850"/>
        </p:xfrm>
        <a:graphic>
          <a:graphicData uri="http://schemas.openxmlformats.org/drawingml/2006/table">
            <a:tbl>
              <a:tblPr/>
              <a:tblGrid>
                <a:gridCol w="668164"/>
                <a:gridCol w="668164"/>
                <a:gridCol w="668164"/>
              </a:tblGrid>
              <a:tr h="197570">
                <a:tc>
                  <a:txBody>
                    <a:bodyPr/>
                    <a:lstStyle/>
                    <a:p>
                      <a:pPr marL="0" marR="0" lvl="0" indent="0" algn="l" defTabSz="914400" rtl="0" eaLnBrk="1" fontAlgn="base" latinLnBrk="0" hangingPunct="1">
                        <a:lnSpc>
                          <a:spcPct val="100000"/>
                        </a:lnSpc>
                        <a:spcBef>
                          <a:spcPct val="0"/>
                        </a:spcBef>
                        <a:spcAft>
                          <a:spcPct val="0"/>
                        </a:spcAft>
                        <a:buClrTx/>
                        <a:buSzPct val="111000"/>
                        <a:buFontTx/>
                        <a:buNone/>
                        <a:tabLst>
                          <a:tab pos="1295400" algn="l"/>
                        </a:tabLst>
                      </a:pPr>
                      <a:r>
                        <a:rPr kumimoji="0" lang="en-US" sz="1000" b="0" i="0" u="none" strike="noStrike" cap="none" normalizeH="0" baseline="0" dirty="0">
                          <a:ln>
                            <a:noFill/>
                          </a:ln>
                          <a:solidFill>
                            <a:schemeClr val="tx1"/>
                          </a:solidFill>
                          <a:effectLst/>
                          <a:latin typeface="Calibri" charset="0"/>
                          <a:ea typeface="Calibri" charset="0"/>
                          <a:cs typeface="Calibri" charset="0"/>
                          <a:sym typeface="Calibri" charset="0"/>
                        </a:rPr>
                        <a:t>User 1</a:t>
                      </a:r>
                    </a:p>
                  </a:txBody>
                  <a:tcPr marL="0" marR="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11000"/>
                        <a:buFontTx/>
                        <a:buNone/>
                        <a:tabLst>
                          <a:tab pos="1295400" algn="l"/>
                        </a:tabLst>
                      </a:pPr>
                      <a:r>
                        <a:rPr kumimoji="0" lang="en-US" sz="1000" b="0" i="0" u="none" strike="noStrike" cap="none" normalizeH="0" baseline="0">
                          <a:ln>
                            <a:noFill/>
                          </a:ln>
                          <a:solidFill>
                            <a:schemeClr val="tx1"/>
                          </a:solidFill>
                          <a:effectLst/>
                          <a:latin typeface="Calibri" charset="0"/>
                          <a:ea typeface="Calibri" charset="0"/>
                          <a:cs typeface="Calibri" charset="0"/>
                          <a:sym typeface="Calibri" charset="0"/>
                        </a:rPr>
                        <a:t>Pledge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11000"/>
                        <a:buFontTx/>
                        <a:buNone/>
                        <a:tabLst>
                          <a:tab pos="1295400" algn="l"/>
                        </a:tabLst>
                      </a:pPr>
                      <a:r>
                        <a:rPr kumimoji="0" lang="en-US" sz="1000" b="0" i="0" u="none" strike="noStrike" cap="none" normalizeH="0" baseline="0">
                          <a:ln>
                            <a:noFill/>
                          </a:ln>
                          <a:solidFill>
                            <a:schemeClr val="tx1"/>
                          </a:solidFill>
                          <a:effectLst/>
                          <a:latin typeface="Calibri" charset="0"/>
                          <a:ea typeface="Calibri" charset="0"/>
                          <a:cs typeface="Calibri" charset="0"/>
                          <a:sym typeface="Calibri" charset="0"/>
                        </a:rPr>
                        <a:t>ID-231</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7570">
                <a:tc>
                  <a:txBody>
                    <a:bodyPr/>
                    <a:lstStyle/>
                    <a:p>
                      <a:pPr marL="0" marR="0" lvl="0" indent="0" algn="l" defTabSz="914400" rtl="0" eaLnBrk="1" fontAlgn="base" latinLnBrk="0" hangingPunct="1">
                        <a:lnSpc>
                          <a:spcPct val="100000"/>
                        </a:lnSpc>
                        <a:spcBef>
                          <a:spcPct val="0"/>
                        </a:spcBef>
                        <a:spcAft>
                          <a:spcPct val="0"/>
                        </a:spcAft>
                        <a:buClrTx/>
                        <a:buSzPct val="111000"/>
                        <a:buFontTx/>
                        <a:buNone/>
                        <a:tabLst>
                          <a:tab pos="1295400" algn="l"/>
                        </a:tabLst>
                      </a:pPr>
                      <a:r>
                        <a:rPr kumimoji="0" lang="en-US" sz="1000" b="0" i="0" u="none" strike="noStrike" cap="none" normalizeH="0" baseline="0">
                          <a:ln>
                            <a:noFill/>
                          </a:ln>
                          <a:solidFill>
                            <a:schemeClr val="tx1"/>
                          </a:solidFill>
                          <a:effectLst/>
                          <a:latin typeface="Calibri" charset="0"/>
                          <a:ea typeface="Calibri" charset="0"/>
                          <a:cs typeface="Calibri" charset="0"/>
                          <a:sym typeface="Calibri" charset="0"/>
                        </a:rPr>
                        <a:t>User 2</a:t>
                      </a:r>
                    </a:p>
                  </a:txBody>
                  <a:tcPr marL="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11000"/>
                        <a:buFontTx/>
                        <a:buNone/>
                        <a:tabLst>
                          <a:tab pos="1295400" algn="l"/>
                        </a:tabLst>
                      </a:pPr>
                      <a:r>
                        <a:rPr kumimoji="0" lang="en-US" sz="1000" b="0" i="0" u="none" strike="noStrike" cap="none" normalizeH="0" baseline="0">
                          <a:ln>
                            <a:noFill/>
                          </a:ln>
                          <a:solidFill>
                            <a:schemeClr val="tx1"/>
                          </a:solidFill>
                          <a:effectLst/>
                          <a:latin typeface="Calibri" charset="0"/>
                          <a:ea typeface="Calibri" charset="0"/>
                          <a:cs typeface="Calibri" charset="0"/>
                          <a:sym typeface="Calibri" charset="0"/>
                        </a:rPr>
                        <a:t>Legacy token</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11000"/>
                        <a:buFontTx/>
                        <a:buNone/>
                        <a:tabLst>
                          <a:tab pos="1295400" algn="l"/>
                        </a:tabLst>
                      </a:pPr>
                      <a:r>
                        <a:rPr kumimoji="0" lang="en-US" sz="1000" b="0" i="0" u="none" strike="noStrike" cap="none" normalizeH="0" baseline="0">
                          <a:ln>
                            <a:noFill/>
                          </a:ln>
                          <a:solidFill>
                            <a:schemeClr val="tx1"/>
                          </a:solidFill>
                          <a:effectLst/>
                          <a:latin typeface="Calibri" charset="0"/>
                          <a:ea typeface="Calibri" charset="0"/>
                          <a:cs typeface="Calibri" charset="0"/>
                          <a:sym typeface="Calibri" charset="0"/>
                        </a:rPr>
                        <a:t>ID-123</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7570">
                <a:tc>
                  <a:txBody>
                    <a:bodyPr/>
                    <a:lstStyle/>
                    <a:p>
                      <a:pPr marL="0" marR="0" lvl="0" indent="0" algn="l" defTabSz="914400" rtl="0" eaLnBrk="1" fontAlgn="base" latinLnBrk="0" hangingPunct="1">
                        <a:lnSpc>
                          <a:spcPct val="100000"/>
                        </a:lnSpc>
                        <a:spcBef>
                          <a:spcPct val="0"/>
                        </a:spcBef>
                        <a:spcAft>
                          <a:spcPct val="0"/>
                        </a:spcAft>
                        <a:buClrTx/>
                        <a:buSzPct val="111000"/>
                        <a:buFontTx/>
                        <a:buNone/>
                        <a:tabLst>
                          <a:tab pos="1295400" algn="l"/>
                        </a:tabLst>
                      </a:pPr>
                      <a:r>
                        <a:rPr kumimoji="0" lang="en-US" sz="1000" b="0" i="0" u="none" strike="noStrike" cap="none" normalizeH="0" baseline="0">
                          <a:ln>
                            <a:noFill/>
                          </a:ln>
                          <a:solidFill>
                            <a:schemeClr val="tx1"/>
                          </a:solidFill>
                          <a:effectLst/>
                          <a:latin typeface="Calibri" charset="0"/>
                          <a:ea typeface="Calibri" charset="0"/>
                          <a:cs typeface="Calibri" charset="0"/>
                          <a:sym typeface="Calibri" charset="0"/>
                        </a:rPr>
                        <a:t>User 3</a:t>
                      </a:r>
                    </a:p>
                  </a:txBody>
                  <a:tcPr marL="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11000"/>
                        <a:buFontTx/>
                        <a:buNone/>
                        <a:tabLst>
                          <a:tab pos="1295400" algn="l"/>
                        </a:tabLst>
                      </a:pPr>
                      <a:r>
                        <a:rPr kumimoji="0" lang="en-US" sz="1000" b="0" i="0" u="none" strike="noStrike" cap="none" normalizeH="0" baseline="0">
                          <a:ln>
                            <a:noFill/>
                          </a:ln>
                          <a:solidFill>
                            <a:schemeClr val="tx1"/>
                          </a:solidFill>
                          <a:effectLst/>
                          <a:latin typeface="Calibri" charset="0"/>
                          <a:ea typeface="Calibri" charset="0"/>
                          <a:cs typeface="Calibri" charset="0"/>
                          <a:sym typeface="Calibri" charset="0"/>
                        </a:rPr>
                        <a:t>YubiKey</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11000"/>
                        <a:buFontTx/>
                        <a:buNone/>
                        <a:tabLst>
                          <a:tab pos="1295400" algn="l"/>
                        </a:tabLst>
                      </a:pPr>
                      <a:r>
                        <a:rPr kumimoji="0" lang="en-US" sz="1000" b="0" i="0" u="none" strike="noStrike" cap="none" normalizeH="0" baseline="0">
                          <a:ln>
                            <a:noFill/>
                          </a:ln>
                          <a:solidFill>
                            <a:schemeClr val="tx1"/>
                          </a:solidFill>
                          <a:effectLst/>
                          <a:latin typeface="Calibri" charset="0"/>
                          <a:ea typeface="Calibri" charset="0"/>
                          <a:cs typeface="Calibri" charset="0"/>
                          <a:sym typeface="Calibri" charset="0"/>
                        </a:rPr>
                        <a:t>ID-414</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7570">
                <a:tc>
                  <a:txBody>
                    <a:bodyPr/>
                    <a:lstStyle/>
                    <a:p>
                      <a:pPr marL="0" marR="0" lvl="0" indent="0" algn="l" defTabSz="914400" rtl="0" eaLnBrk="1" fontAlgn="base" latinLnBrk="0" hangingPunct="1">
                        <a:lnSpc>
                          <a:spcPct val="100000"/>
                        </a:lnSpc>
                        <a:spcBef>
                          <a:spcPct val="0"/>
                        </a:spcBef>
                        <a:spcAft>
                          <a:spcPct val="0"/>
                        </a:spcAft>
                        <a:buClrTx/>
                        <a:buSzPct val="111000"/>
                        <a:buFontTx/>
                        <a:buNone/>
                        <a:tabLst>
                          <a:tab pos="1295400" algn="l"/>
                        </a:tabLst>
                      </a:pPr>
                      <a:endParaRPr kumimoji="0" lang="en-US" sz="1000" b="0" i="0" u="none" strike="noStrike" cap="none" normalizeH="0" baseline="0" dirty="0">
                        <a:ln>
                          <a:noFill/>
                        </a:ln>
                        <a:solidFill>
                          <a:schemeClr val="tx1"/>
                        </a:solidFill>
                        <a:effectLst/>
                        <a:latin typeface="Calibri" charset="0"/>
                        <a:ea typeface="ヒラギノ角ゴ ProN W3" charset="-128"/>
                        <a:cs typeface="ヒラギノ角ゴ ProN W3" charset="-128"/>
                        <a:sym typeface="Calibri" charset="0"/>
                      </a:endParaRPr>
                    </a:p>
                  </a:txBody>
                  <a:tcPr marL="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11000"/>
                        <a:buFontTx/>
                        <a:buNone/>
                        <a:tabLst>
                          <a:tab pos="1295400" algn="l"/>
                        </a:tabLst>
                      </a:pPr>
                      <a:endParaRPr kumimoji="0" lang="en-US" sz="10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11000"/>
                        <a:buFontTx/>
                        <a:buNone/>
                        <a:tabLst>
                          <a:tab pos="1295400" algn="l"/>
                        </a:tabLst>
                      </a:pPr>
                      <a:endParaRPr kumimoji="0" lang="en-US" sz="10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7570">
                <a:tc>
                  <a:txBody>
                    <a:bodyPr/>
                    <a:lstStyle/>
                    <a:p>
                      <a:pPr marL="0" marR="0" lvl="0" indent="0" algn="l" defTabSz="914400" rtl="0" eaLnBrk="1" fontAlgn="base" latinLnBrk="0" hangingPunct="1">
                        <a:lnSpc>
                          <a:spcPct val="100000"/>
                        </a:lnSpc>
                        <a:spcBef>
                          <a:spcPct val="0"/>
                        </a:spcBef>
                        <a:spcAft>
                          <a:spcPct val="0"/>
                        </a:spcAft>
                        <a:buClrTx/>
                        <a:buSzPct val="111000"/>
                        <a:buFontTx/>
                        <a:buNone/>
                        <a:tabLst>
                          <a:tab pos="1295400" algn="l"/>
                        </a:tabLst>
                      </a:pPr>
                      <a:endParaRPr kumimoji="0" lang="en-US" sz="10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endParaRPr>
                    </a:p>
                  </a:txBody>
                  <a:tcPr marL="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11000"/>
                        <a:buFontTx/>
                        <a:buNone/>
                        <a:tabLst>
                          <a:tab pos="1295400" algn="l"/>
                        </a:tabLst>
                      </a:pPr>
                      <a:endParaRPr kumimoji="0" lang="en-US" sz="10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11000"/>
                        <a:buFontTx/>
                        <a:buNone/>
                        <a:tabLst>
                          <a:tab pos="1295400" algn="l"/>
                        </a:tabLst>
                      </a:pPr>
                      <a:endParaRPr kumimoji="0" lang="en-US" sz="1000" b="0" i="0" u="none" strike="noStrike" cap="none" normalizeH="0" baseline="0" dirty="0">
                        <a:ln>
                          <a:noFill/>
                        </a:ln>
                        <a:solidFill>
                          <a:schemeClr val="tx1"/>
                        </a:solidFill>
                        <a:effectLst/>
                        <a:latin typeface="Calibri" charset="0"/>
                        <a:ea typeface="ヒラギノ角ゴ ProN W3" charset="-128"/>
                        <a:cs typeface="ヒラギノ角ゴ ProN W3" charset="-128"/>
                        <a:sym typeface="Calibri" charset="0"/>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1626" name="Rectangle 118"/>
          <p:cNvSpPr>
            <a:spLocks/>
          </p:cNvSpPr>
          <p:nvPr/>
        </p:nvSpPr>
        <p:spPr bwMode="auto">
          <a:xfrm>
            <a:off x="2912195" y="3151064"/>
            <a:ext cx="1160859" cy="616148"/>
          </a:xfrm>
          <a:prstGeom prst="rect">
            <a:avLst/>
          </a:prstGeom>
          <a:noFill/>
          <a:ln w="12700">
            <a:noFill/>
            <a:miter lim="800000"/>
            <a:headEnd/>
            <a:tailEnd/>
          </a:ln>
        </p:spPr>
        <p:txBody>
          <a:bodyPr lIns="0" tIns="0" rIns="28572" bIns="0"/>
          <a:lstStyle/>
          <a:p>
            <a:pPr algn="ctr"/>
            <a:r>
              <a:rPr lang="en-US" sz="1400" b="1" dirty="0">
                <a:solidFill>
                  <a:srgbClr val="343434"/>
                </a:solidFill>
                <a:latin typeface="Trebuchet MS" charset="0"/>
                <a:sym typeface="Trebuchet MS" charset="0"/>
              </a:rPr>
              <a:t>Remote Access Product</a:t>
            </a:r>
          </a:p>
        </p:txBody>
      </p:sp>
      <p:pic>
        <p:nvPicPr>
          <p:cNvPr id="151627" name="Picture 119"/>
          <p:cNvPicPr>
            <a:picLocks noChangeAspect="1" noChangeArrowheads="1"/>
          </p:cNvPicPr>
          <p:nvPr/>
        </p:nvPicPr>
        <p:blipFill>
          <a:blip r:embed="rId7" cstate="print"/>
          <a:srcRect/>
          <a:stretch>
            <a:fillRect/>
          </a:stretch>
        </p:blipFill>
        <p:spPr bwMode="auto">
          <a:xfrm>
            <a:off x="125016" y="2902148"/>
            <a:ext cx="1169789" cy="517922"/>
          </a:xfrm>
          <a:prstGeom prst="rect">
            <a:avLst/>
          </a:prstGeom>
          <a:noFill/>
          <a:ln w="25400">
            <a:noFill/>
            <a:round/>
            <a:headEnd/>
            <a:tailEnd/>
          </a:ln>
        </p:spPr>
      </p:pic>
      <p:sp>
        <p:nvSpPr>
          <p:cNvPr id="31" name="Line 2"/>
          <p:cNvSpPr>
            <a:spLocks noChangeShapeType="1"/>
          </p:cNvSpPr>
          <p:nvPr/>
        </p:nvSpPr>
        <p:spPr bwMode="auto">
          <a:xfrm>
            <a:off x="7467600" y="1828800"/>
            <a:ext cx="1066800" cy="609600"/>
          </a:xfrm>
          <a:prstGeom prst="line">
            <a:avLst/>
          </a:prstGeom>
          <a:noFill/>
          <a:ln w="76200">
            <a:solidFill>
              <a:srgbClr val="F29F3C"/>
            </a:solidFill>
            <a:round/>
            <a:headEnd/>
            <a:tailEnd/>
          </a:ln>
        </p:spPr>
        <p:txBody>
          <a:bodyPr lIns="0" tIns="0" rIns="0" bIns="0"/>
          <a:lstStyle/>
          <a:p>
            <a:endParaRPr lang="en-US"/>
          </a:p>
        </p:txBody>
      </p:sp>
      <p:sp>
        <p:nvSpPr>
          <p:cNvPr id="36" name="AutoShape 15"/>
          <p:cNvSpPr>
            <a:spLocks/>
          </p:cNvSpPr>
          <p:nvPr/>
        </p:nvSpPr>
        <p:spPr bwMode="auto">
          <a:xfrm>
            <a:off x="6248400" y="1219201"/>
            <a:ext cx="1905000" cy="609600"/>
          </a:xfrm>
          <a:prstGeom prst="roundRect">
            <a:avLst>
              <a:gd name="adj" fmla="val 11227"/>
            </a:avLst>
          </a:prstGeom>
          <a:gradFill rotWithShape="0">
            <a:gsLst>
              <a:gs pos="0">
                <a:srgbClr val="FF930C"/>
              </a:gs>
              <a:gs pos="6599">
                <a:srgbClr val="FFAE48"/>
              </a:gs>
              <a:gs pos="20209">
                <a:srgbClr val="FFC985"/>
              </a:gs>
              <a:gs pos="46632">
                <a:srgbClr val="FFAE48"/>
              </a:gs>
              <a:gs pos="92229">
                <a:srgbClr val="FF930C"/>
              </a:gs>
              <a:gs pos="100000">
                <a:srgbClr val="FF930C"/>
              </a:gs>
            </a:gsLst>
            <a:lin ang="5400000" scaled="1"/>
          </a:gradFill>
          <a:ln w="12700">
            <a:solidFill>
              <a:srgbClr val="191919"/>
            </a:solidFill>
            <a:miter lim="800000"/>
            <a:headEnd/>
            <a:tailEnd/>
          </a:ln>
        </p:spPr>
        <p:txBody>
          <a:bodyPr wrap="square" lIns="35717" tIns="35717" rIns="35717" bIns="35717" anchor="ctr" anchorCtr="1">
            <a:noAutofit/>
          </a:bodyPr>
          <a:lstStyle/>
          <a:p>
            <a:pPr marL="117475" lvl="2" algn="ctr">
              <a:spcBef>
                <a:spcPts val="211"/>
              </a:spcBef>
            </a:pPr>
            <a:r>
              <a:rPr lang="en-US" sz="1300" dirty="0" smtClean="0">
                <a:solidFill>
                  <a:srgbClr val="1A1A1A"/>
                </a:solidFill>
                <a:latin typeface="Trebuchet MS" charset="0"/>
                <a:sym typeface="Trebuchet MS" charset="0"/>
              </a:rPr>
              <a:t>Legacy </a:t>
            </a:r>
          </a:p>
          <a:p>
            <a:pPr marL="117475" lvl="2" algn="ctr">
              <a:spcBef>
                <a:spcPts val="211"/>
              </a:spcBef>
            </a:pPr>
            <a:r>
              <a:rPr lang="en-US" sz="1300" dirty="0" smtClean="0">
                <a:solidFill>
                  <a:srgbClr val="1A1A1A"/>
                </a:solidFill>
                <a:latin typeface="Trebuchet MS" charset="0"/>
                <a:sym typeface="Trebuchet MS" charset="0"/>
              </a:rPr>
              <a:t>Authentication Server</a:t>
            </a:r>
            <a:endParaRPr lang="en-US" sz="1300" dirty="0">
              <a:solidFill>
                <a:srgbClr val="1A1A1A"/>
              </a:solidFill>
              <a:latin typeface="Trebuchet MS" charset="0"/>
              <a:sym typeface="Trebuchet MS" charset="0"/>
            </a:endParaRPr>
          </a:p>
        </p:txBody>
      </p:sp>
      <p:sp>
        <p:nvSpPr>
          <p:cNvPr id="37" name="AutoShape 8"/>
          <p:cNvSpPr>
            <a:spLocks/>
          </p:cNvSpPr>
          <p:nvPr/>
        </p:nvSpPr>
        <p:spPr bwMode="auto">
          <a:xfrm>
            <a:off x="7772400" y="2057400"/>
            <a:ext cx="1143000" cy="533400"/>
          </a:xfrm>
          <a:prstGeom prst="roundRect">
            <a:avLst>
              <a:gd name="adj" fmla="val 7014"/>
            </a:avLst>
          </a:prstGeom>
          <a:gradFill rotWithShape="0">
            <a:gsLst>
              <a:gs pos="0">
                <a:srgbClr val="191919"/>
              </a:gs>
              <a:gs pos="6218">
                <a:srgbClr val="191919"/>
              </a:gs>
              <a:gs pos="26425">
                <a:srgbClr val="333333"/>
              </a:gs>
              <a:gs pos="49742">
                <a:srgbClr val="262626"/>
              </a:gs>
              <a:gs pos="100000">
                <a:srgbClr val="191919"/>
              </a:gs>
            </a:gsLst>
            <a:lin ang="5400000" scaled="1"/>
          </a:gradFill>
          <a:ln w="25400">
            <a:solidFill>
              <a:srgbClr val="FF930C"/>
            </a:solidFill>
            <a:miter lim="800000"/>
            <a:headEnd/>
            <a:tailEnd/>
          </a:ln>
          <a:effectLst>
            <a:outerShdw dist="50800" dir="3000029" algn="ctr" rotWithShape="0">
              <a:schemeClr val="bg2">
                <a:alpha val="50000"/>
              </a:schemeClr>
            </a:outerShdw>
          </a:effectLst>
        </p:spPr>
        <p:txBody>
          <a:bodyPr lIns="35717" tIns="35717" rIns="35717" bIns="35717" anchor="ctr"/>
          <a:lstStyle/>
          <a:p>
            <a:pPr algn="ctr">
              <a:defRPr/>
            </a:pPr>
            <a:r>
              <a:rPr lang="en-US" sz="1600" b="1" dirty="0" smtClean="0">
                <a:solidFill>
                  <a:srgbClr val="FFFFFF"/>
                </a:solidFill>
                <a:effectLst>
                  <a:outerShdw blurRad="38100" dist="38100" dir="2700000" algn="tl">
                    <a:srgbClr val="000000"/>
                  </a:outerShdw>
                </a:effectLst>
                <a:latin typeface="Trebuchet MS" charset="0"/>
                <a:ea typeface="Trebuchet MS" charset="0"/>
                <a:cs typeface="Trebuchet MS" charset="0"/>
                <a:sym typeface="Trebuchet MS" charset="0"/>
              </a:rPr>
              <a:t>Legacy </a:t>
            </a:r>
          </a:p>
          <a:p>
            <a:pPr algn="ctr">
              <a:defRPr/>
            </a:pPr>
            <a:r>
              <a:rPr lang="en-US" sz="1600" b="1" dirty="0" smtClean="0">
                <a:solidFill>
                  <a:srgbClr val="FFFFFF"/>
                </a:solidFill>
                <a:effectLst>
                  <a:outerShdw blurRad="38100" dist="38100" dir="2700000" algn="tl">
                    <a:srgbClr val="000000"/>
                  </a:outerShdw>
                </a:effectLst>
                <a:latin typeface="Trebuchet MS" charset="0"/>
                <a:ea typeface="Trebuchet MS" charset="0"/>
                <a:cs typeface="Trebuchet MS" charset="0"/>
                <a:sym typeface="Trebuchet MS" charset="0"/>
              </a:rPr>
              <a:t>Token DB</a:t>
            </a:r>
            <a:endParaRPr lang="en-US" sz="1600" b="1" dirty="0">
              <a:solidFill>
                <a:srgbClr val="FFFFFF"/>
              </a:solidFill>
              <a:effectLst>
                <a:outerShdw blurRad="38100" dist="38100" dir="2700000" algn="tl">
                  <a:srgbClr val="000000"/>
                </a:outerShdw>
              </a:effectLst>
              <a:latin typeface="Trebuchet MS" charset="0"/>
              <a:ea typeface="Trebuchet MS" charset="0"/>
              <a:cs typeface="Trebuchet MS" charset="0"/>
              <a:sym typeface="Trebuchet MS" charset="0"/>
            </a:endParaRPr>
          </a:p>
        </p:txBody>
      </p:sp>
      <p:sp>
        <p:nvSpPr>
          <p:cNvPr id="38" name="AutoShape 14"/>
          <p:cNvSpPr>
            <a:spLocks/>
          </p:cNvSpPr>
          <p:nvPr/>
        </p:nvSpPr>
        <p:spPr bwMode="auto">
          <a:xfrm>
            <a:off x="7775972" y="2687240"/>
            <a:ext cx="1163836" cy="970360"/>
          </a:xfrm>
          <a:prstGeom prst="roundRect">
            <a:avLst>
              <a:gd name="adj" fmla="val 1889"/>
            </a:avLst>
          </a:prstGeom>
          <a:gradFill rotWithShape="0">
            <a:gsLst>
              <a:gs pos="0">
                <a:srgbClr val="FF930C"/>
              </a:gs>
              <a:gs pos="6599">
                <a:srgbClr val="FFAE48"/>
              </a:gs>
              <a:gs pos="20209">
                <a:srgbClr val="FFC985"/>
              </a:gs>
              <a:gs pos="46632">
                <a:srgbClr val="FFAE48"/>
              </a:gs>
              <a:gs pos="92229">
                <a:srgbClr val="FF930C"/>
              </a:gs>
              <a:gs pos="100000">
                <a:srgbClr val="FF930C"/>
              </a:gs>
            </a:gsLst>
            <a:lin ang="5400000" scaled="1"/>
          </a:gradFill>
          <a:ln w="12700">
            <a:solidFill>
              <a:srgbClr val="191919"/>
            </a:solidFill>
            <a:miter lim="800000"/>
            <a:headEnd/>
            <a:tailEnd/>
          </a:ln>
        </p:spPr>
        <p:txBody>
          <a:bodyPr lIns="0" tIns="0" rIns="0" bIns="0"/>
          <a:lstStyle/>
          <a:p>
            <a:endParaRPr lang="sv-SE"/>
          </a:p>
        </p:txBody>
      </p:sp>
      <p:graphicFrame>
        <p:nvGraphicFramePr>
          <p:cNvPr id="39" name="Group 15"/>
          <p:cNvGraphicFramePr>
            <a:graphicFrameLocks noGrp="1"/>
          </p:cNvGraphicFramePr>
          <p:nvPr/>
        </p:nvGraphicFramePr>
        <p:xfrm>
          <a:off x="7865269" y="2819400"/>
          <a:ext cx="1025630" cy="762000"/>
        </p:xfrm>
        <a:graphic>
          <a:graphicData uri="http://schemas.openxmlformats.org/drawingml/2006/table">
            <a:tbl>
              <a:tblPr/>
              <a:tblGrid>
                <a:gridCol w="516452"/>
                <a:gridCol w="509178"/>
              </a:tblGrid>
              <a:tr h="152264">
                <a:tc>
                  <a:txBody>
                    <a:bodyPr/>
                    <a:lstStyle/>
                    <a:p>
                      <a:pPr marL="0" marR="0" lvl="0" indent="0" algn="l" defTabSz="914400" rtl="0" eaLnBrk="1" fontAlgn="base" latinLnBrk="0" hangingPunct="1">
                        <a:lnSpc>
                          <a:spcPct val="100000"/>
                        </a:lnSpc>
                        <a:spcBef>
                          <a:spcPct val="0"/>
                        </a:spcBef>
                        <a:spcAft>
                          <a:spcPct val="0"/>
                        </a:spcAft>
                        <a:buClrTx/>
                        <a:buSzPct val="111000"/>
                        <a:buFontTx/>
                        <a:buNone/>
                        <a:tabLst>
                          <a:tab pos="1295400" algn="l"/>
                        </a:tabLst>
                      </a:pPr>
                      <a:r>
                        <a:rPr kumimoji="0" lang="en-US" sz="1000" b="0" i="0" u="none" strike="noStrike" cap="none" normalizeH="0" baseline="0" dirty="0">
                          <a:ln>
                            <a:noFill/>
                          </a:ln>
                          <a:solidFill>
                            <a:schemeClr val="tx1"/>
                          </a:solidFill>
                          <a:effectLst/>
                          <a:latin typeface="Calibri" charset="0"/>
                          <a:ea typeface="Calibri" charset="0"/>
                          <a:cs typeface="Calibri" charset="0"/>
                          <a:sym typeface="Calibri" charset="0"/>
                        </a:rPr>
                        <a:t>User 5</a:t>
                      </a:r>
                    </a:p>
                  </a:txBody>
                  <a:tcPr marL="0" marR="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11000"/>
                        <a:buFontTx/>
                        <a:buNone/>
                        <a:tabLst>
                          <a:tab pos="1295400" algn="l"/>
                        </a:tabLst>
                      </a:pPr>
                      <a:r>
                        <a:rPr kumimoji="0" lang="en-US" sz="1000" b="0" i="0" u="none" strike="noStrike" cap="none" normalizeH="0" baseline="0">
                          <a:ln>
                            <a:noFill/>
                          </a:ln>
                          <a:solidFill>
                            <a:schemeClr val="tx1"/>
                          </a:solidFill>
                          <a:effectLst/>
                          <a:latin typeface="Calibri" charset="0"/>
                          <a:ea typeface="Calibri" charset="0"/>
                          <a:cs typeface="Calibri" charset="0"/>
                          <a:sym typeface="Calibri" charset="0"/>
                        </a:rPr>
                        <a:t>ID-123</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264">
                <a:tc>
                  <a:txBody>
                    <a:bodyPr/>
                    <a:lstStyle/>
                    <a:p>
                      <a:pPr marL="0" marR="0" lvl="0" indent="0" algn="l" defTabSz="914400" rtl="0" eaLnBrk="1" fontAlgn="base" latinLnBrk="0" hangingPunct="1">
                        <a:lnSpc>
                          <a:spcPct val="100000"/>
                        </a:lnSpc>
                        <a:spcBef>
                          <a:spcPct val="0"/>
                        </a:spcBef>
                        <a:spcAft>
                          <a:spcPct val="0"/>
                        </a:spcAft>
                        <a:buClrTx/>
                        <a:buSzPct val="111000"/>
                        <a:buFontTx/>
                        <a:buNone/>
                        <a:tabLst>
                          <a:tab pos="1295400" algn="l"/>
                        </a:tabLst>
                      </a:pPr>
                      <a:r>
                        <a:rPr kumimoji="0" lang="en-US" sz="1000" b="0" i="0" u="none" strike="noStrike" cap="none" normalizeH="0" baseline="0">
                          <a:ln>
                            <a:noFill/>
                          </a:ln>
                          <a:solidFill>
                            <a:schemeClr val="tx1"/>
                          </a:solidFill>
                          <a:effectLst/>
                          <a:latin typeface="Calibri" charset="0"/>
                          <a:ea typeface="Calibri" charset="0"/>
                          <a:cs typeface="Calibri" charset="0"/>
                          <a:sym typeface="Calibri" charset="0"/>
                        </a:rPr>
                        <a:t>User 4</a:t>
                      </a:r>
                    </a:p>
                  </a:txBody>
                  <a:tcPr marL="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11000"/>
                        <a:buFontTx/>
                        <a:buNone/>
                        <a:tabLst>
                          <a:tab pos="1295400" algn="l"/>
                        </a:tabLst>
                      </a:pPr>
                      <a:r>
                        <a:rPr kumimoji="0" lang="en-US" sz="1000" b="0" i="0" u="none" strike="noStrike" cap="none" normalizeH="0" baseline="0">
                          <a:ln>
                            <a:noFill/>
                          </a:ln>
                          <a:solidFill>
                            <a:schemeClr val="tx1"/>
                          </a:solidFill>
                          <a:effectLst/>
                          <a:latin typeface="Calibri" charset="0"/>
                          <a:ea typeface="Calibri" charset="0"/>
                          <a:cs typeface="Calibri" charset="0"/>
                          <a:sym typeface="Calibri" charset="0"/>
                        </a:rPr>
                        <a:t>ID-124</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264">
                <a:tc>
                  <a:txBody>
                    <a:bodyPr/>
                    <a:lstStyle/>
                    <a:p>
                      <a:pPr marL="0" marR="0" lvl="0" indent="0" algn="l" defTabSz="914400" rtl="0" eaLnBrk="1" fontAlgn="base" latinLnBrk="0" hangingPunct="1">
                        <a:lnSpc>
                          <a:spcPct val="100000"/>
                        </a:lnSpc>
                        <a:spcBef>
                          <a:spcPct val="0"/>
                        </a:spcBef>
                        <a:spcAft>
                          <a:spcPct val="0"/>
                        </a:spcAft>
                        <a:buClrTx/>
                        <a:buSzPct val="111000"/>
                        <a:buFontTx/>
                        <a:buNone/>
                        <a:tabLst>
                          <a:tab pos="1295400" algn="l"/>
                        </a:tabLst>
                      </a:pPr>
                      <a:r>
                        <a:rPr kumimoji="0" lang="en-US" sz="1000" b="0" i="0" u="none" strike="noStrike" cap="none" normalizeH="0" baseline="0">
                          <a:ln>
                            <a:noFill/>
                          </a:ln>
                          <a:solidFill>
                            <a:schemeClr val="tx1"/>
                          </a:solidFill>
                          <a:effectLst/>
                          <a:latin typeface="Calibri" charset="0"/>
                          <a:ea typeface="Calibri" charset="0"/>
                          <a:cs typeface="Calibri" charset="0"/>
                          <a:sym typeface="Calibri" charset="0"/>
                        </a:rPr>
                        <a:t>User 6</a:t>
                      </a:r>
                    </a:p>
                  </a:txBody>
                  <a:tcPr marL="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11000"/>
                        <a:buFontTx/>
                        <a:buNone/>
                        <a:tabLst>
                          <a:tab pos="1295400" algn="l"/>
                        </a:tabLst>
                      </a:pPr>
                      <a:r>
                        <a:rPr kumimoji="0" lang="en-US" sz="1000" b="0" i="0" u="none" strike="noStrike" cap="none" normalizeH="0" baseline="0" dirty="0">
                          <a:ln>
                            <a:noFill/>
                          </a:ln>
                          <a:solidFill>
                            <a:schemeClr val="tx1"/>
                          </a:solidFill>
                          <a:effectLst/>
                          <a:latin typeface="Calibri" charset="0"/>
                          <a:ea typeface="Calibri" charset="0"/>
                          <a:cs typeface="Calibri" charset="0"/>
                          <a:sym typeface="Calibri" charset="0"/>
                        </a:rPr>
                        <a:t>ID-241</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264">
                <a:tc>
                  <a:txBody>
                    <a:bodyPr/>
                    <a:lstStyle/>
                    <a:p>
                      <a:pPr marL="0" marR="0" lvl="0" indent="0" algn="l" defTabSz="914400" rtl="0" eaLnBrk="1" fontAlgn="base" latinLnBrk="0" hangingPunct="1">
                        <a:lnSpc>
                          <a:spcPct val="100000"/>
                        </a:lnSpc>
                        <a:spcBef>
                          <a:spcPct val="0"/>
                        </a:spcBef>
                        <a:spcAft>
                          <a:spcPct val="0"/>
                        </a:spcAft>
                        <a:buClrTx/>
                        <a:buSzPct val="111000"/>
                        <a:buFontTx/>
                        <a:buNone/>
                        <a:tabLst>
                          <a:tab pos="1295400" algn="l"/>
                        </a:tabLst>
                      </a:pPr>
                      <a:endParaRPr kumimoji="0" lang="en-US" sz="10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endParaRPr>
                    </a:p>
                  </a:txBody>
                  <a:tcPr marL="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11000"/>
                        <a:buFontTx/>
                        <a:buNone/>
                        <a:tabLst>
                          <a:tab pos="1295400" algn="l"/>
                        </a:tabLst>
                      </a:pPr>
                      <a:endParaRPr kumimoji="0" lang="en-US" sz="1000" b="0" i="0" u="none" strike="noStrike" cap="none" normalizeH="0" baseline="0" dirty="0">
                        <a:ln>
                          <a:noFill/>
                        </a:ln>
                        <a:solidFill>
                          <a:schemeClr val="tx1"/>
                        </a:solidFill>
                        <a:effectLst/>
                        <a:latin typeface="Calibri" charset="0"/>
                        <a:ea typeface="ヒラギノ角ゴ ProN W3" charset="-128"/>
                        <a:cs typeface="ヒラギノ角ゴ ProN W3" charset="-128"/>
                        <a:sym typeface="Calibri" charset="0"/>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264">
                <a:tc>
                  <a:txBody>
                    <a:bodyPr/>
                    <a:lstStyle/>
                    <a:p>
                      <a:pPr marL="0" marR="0" lvl="0" indent="0" algn="l" defTabSz="914400" rtl="0" eaLnBrk="1" fontAlgn="base" latinLnBrk="0" hangingPunct="1">
                        <a:lnSpc>
                          <a:spcPct val="100000"/>
                        </a:lnSpc>
                        <a:spcBef>
                          <a:spcPct val="0"/>
                        </a:spcBef>
                        <a:spcAft>
                          <a:spcPct val="0"/>
                        </a:spcAft>
                        <a:buClrTx/>
                        <a:buSzPct val="111000"/>
                        <a:buFontTx/>
                        <a:buNone/>
                        <a:tabLst>
                          <a:tab pos="1295400" algn="l"/>
                        </a:tabLst>
                      </a:pPr>
                      <a:endParaRPr kumimoji="0" lang="en-US" sz="10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endParaRPr>
                    </a:p>
                  </a:txBody>
                  <a:tcPr marL="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11000"/>
                        <a:buFontTx/>
                        <a:buNone/>
                        <a:tabLst>
                          <a:tab pos="1295400" algn="l"/>
                        </a:tabLst>
                      </a:pPr>
                      <a:endParaRPr kumimoji="0" lang="en-US" sz="1000" b="0" i="0" u="none" strike="noStrike" cap="none" normalizeH="0" baseline="0" dirty="0">
                        <a:ln>
                          <a:noFill/>
                        </a:ln>
                        <a:solidFill>
                          <a:schemeClr val="tx1"/>
                        </a:solidFill>
                        <a:effectLst/>
                        <a:latin typeface="Calibri" charset="0"/>
                        <a:ea typeface="ヒラギノ角ゴ ProN W3" charset="-128"/>
                        <a:cs typeface="ヒラギノ角ゴ ProN W3" charset="-128"/>
                        <a:sym typeface="Calibri" charset="0"/>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51564" name="Picture 10"/>
          <p:cNvPicPr>
            <a:picLocks noChangeAspect="1" noChangeArrowheads="1"/>
          </p:cNvPicPr>
          <p:nvPr/>
        </p:nvPicPr>
        <p:blipFill>
          <a:blip r:embed="rId8" cstate="print"/>
          <a:srcRect/>
          <a:stretch>
            <a:fillRect/>
          </a:stretch>
        </p:blipFill>
        <p:spPr bwMode="auto">
          <a:xfrm>
            <a:off x="8450992" y="6019800"/>
            <a:ext cx="529297" cy="584597"/>
          </a:xfrm>
          <a:prstGeom prst="rect">
            <a:avLst/>
          </a:prstGeom>
          <a:noFill/>
          <a:ln w="12700">
            <a:noFill/>
            <a:miter lim="800000"/>
            <a:headEnd/>
            <a:tailEnd/>
          </a:ln>
        </p:spPr>
      </p:pic>
      <p:pic>
        <p:nvPicPr>
          <p:cNvPr id="40" name="Picture 10"/>
          <p:cNvPicPr>
            <a:picLocks noChangeAspect="1" noChangeArrowheads="1"/>
          </p:cNvPicPr>
          <p:nvPr/>
        </p:nvPicPr>
        <p:blipFill>
          <a:blip r:embed="rId8" cstate="print"/>
          <a:srcRect/>
          <a:stretch>
            <a:fillRect/>
          </a:stretch>
        </p:blipFill>
        <p:spPr bwMode="auto">
          <a:xfrm>
            <a:off x="8462303" y="3429000"/>
            <a:ext cx="529297" cy="584597"/>
          </a:xfrm>
          <a:prstGeom prst="rect">
            <a:avLst/>
          </a:prstGeom>
          <a:noFill/>
          <a:ln w="12700">
            <a:noFill/>
            <a:miter lim="800000"/>
            <a:headEnd/>
            <a:tailEnd/>
          </a:ln>
        </p:spPr>
      </p:pic>
      <p:pic>
        <p:nvPicPr>
          <p:cNvPr id="41" name="Picture 2" descr="http://www.scam-detectives.co.uk/blog/wp-content/uploads/2011/03/securid.jpg"/>
          <p:cNvPicPr>
            <a:picLocks noChangeAspect="1" noChangeArrowheads="1"/>
          </p:cNvPicPr>
          <p:nvPr/>
        </p:nvPicPr>
        <p:blipFill>
          <a:blip r:embed="rId9" cstate="print"/>
          <a:srcRect t="22222" b="22222"/>
          <a:stretch>
            <a:fillRect/>
          </a:stretch>
        </p:blipFill>
        <p:spPr bwMode="auto">
          <a:xfrm>
            <a:off x="152400" y="1355527"/>
            <a:ext cx="1371600" cy="762000"/>
          </a:xfrm>
          <a:prstGeom prst="rect">
            <a:avLst/>
          </a:prstGeom>
          <a:noFill/>
        </p:spPr>
      </p:pic>
      <p:sp>
        <p:nvSpPr>
          <p:cNvPr id="42" name="AutoShape 13"/>
          <p:cNvSpPr>
            <a:spLocks/>
          </p:cNvSpPr>
          <p:nvPr/>
        </p:nvSpPr>
        <p:spPr bwMode="auto">
          <a:xfrm>
            <a:off x="235148" y="2215753"/>
            <a:ext cx="1259086" cy="375047"/>
          </a:xfrm>
          <a:prstGeom prst="roundRect">
            <a:avLst>
              <a:gd name="adj" fmla="val 9523"/>
            </a:avLst>
          </a:prstGeom>
          <a:gradFill rotWithShape="0">
            <a:gsLst>
              <a:gs pos="0">
                <a:srgbClr val="191919"/>
              </a:gs>
              <a:gs pos="6218">
                <a:srgbClr val="191919"/>
              </a:gs>
              <a:gs pos="26425">
                <a:srgbClr val="333333"/>
              </a:gs>
              <a:gs pos="49742">
                <a:srgbClr val="262626"/>
              </a:gs>
              <a:gs pos="100000">
                <a:srgbClr val="191919"/>
              </a:gs>
            </a:gsLst>
            <a:lin ang="5400000" scaled="1"/>
          </a:gradFill>
          <a:ln w="25400">
            <a:solidFill>
              <a:srgbClr val="FF930C"/>
            </a:solidFill>
            <a:miter lim="800000"/>
            <a:headEnd/>
            <a:tailEnd/>
          </a:ln>
          <a:effectLst>
            <a:outerShdw dist="50800" dir="3000029" algn="ctr" rotWithShape="0">
              <a:schemeClr val="bg2">
                <a:alpha val="50000"/>
              </a:schemeClr>
            </a:outerShdw>
          </a:effectLst>
        </p:spPr>
        <p:txBody>
          <a:bodyPr lIns="35717" tIns="35717" rIns="35717" bIns="35717" anchor="ctr"/>
          <a:lstStyle/>
          <a:p>
            <a:pPr algn="ctr">
              <a:defRPr/>
            </a:pPr>
            <a:r>
              <a:rPr lang="en-US" sz="1400" dirty="0" smtClean="0">
                <a:solidFill>
                  <a:srgbClr val="FFFFFF"/>
                </a:solidFill>
                <a:effectLst>
                  <a:outerShdw blurRad="38100" dist="38100" dir="2700000" algn="tl">
                    <a:srgbClr val="000000"/>
                  </a:outerShdw>
                </a:effectLst>
                <a:latin typeface="Trebuchet MS" charset="0"/>
                <a:ea typeface="Trebuchet MS" charset="0"/>
                <a:cs typeface="Trebuchet MS" charset="0"/>
                <a:sym typeface="Trebuchet MS" charset="0"/>
              </a:rPr>
              <a:t>Legacy Token</a:t>
            </a:r>
            <a:endParaRPr lang="en-US" sz="1400" dirty="0">
              <a:solidFill>
                <a:srgbClr val="FFFFFF"/>
              </a:solidFill>
              <a:effectLst>
                <a:outerShdw blurRad="38100" dist="38100" dir="2700000" algn="tl">
                  <a:srgbClr val="000000"/>
                </a:outerShdw>
              </a:effectLst>
              <a:latin typeface="Trebuchet MS" charset="0"/>
              <a:ea typeface="Trebuchet MS" charset="0"/>
              <a:cs typeface="Trebuchet MS" charset="0"/>
              <a:sym typeface="Trebuchet MS"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p:cNvSpPr>
          <p:nvPr/>
        </p:nvSpPr>
        <p:spPr bwMode="auto">
          <a:xfrm>
            <a:off x="125016" y="6661547"/>
            <a:ext cx="2848534" cy="153888"/>
          </a:xfrm>
          <a:prstGeom prst="rect">
            <a:avLst/>
          </a:prstGeom>
          <a:noFill/>
          <a:ln w="12700" cap="flat">
            <a:noFill/>
            <a:miter lim="800000"/>
            <a:headEnd type="none" w="med" len="med"/>
            <a:tailEnd type="none" w="med" len="med"/>
          </a:ln>
        </p:spPr>
        <p:txBody>
          <a:bodyPr wrap="none" lIns="0" tIns="0" rIns="28572" bIns="0">
            <a:spAutoFit/>
          </a:bodyPr>
          <a:lstStyle/>
          <a:p>
            <a:r>
              <a:rPr lang="en-US" sz="1000" b="1" dirty="0">
                <a:solidFill>
                  <a:srgbClr val="535454"/>
                </a:solidFill>
                <a:latin typeface="Trebuchet MS" charset="0"/>
                <a:ea typeface="Trebuchet MS" charset="0"/>
                <a:cs typeface="Trebuchet MS" charset="0"/>
                <a:sym typeface="Trebuchet MS" charset="0"/>
              </a:rPr>
              <a:t>©</a:t>
            </a:r>
            <a:r>
              <a:rPr lang="en-US" sz="800" b="1" dirty="0">
                <a:solidFill>
                  <a:srgbClr val="535454"/>
                </a:solidFill>
                <a:latin typeface="Trebuchet MS" charset="0"/>
                <a:ea typeface="Trebuchet MS" charset="0"/>
                <a:cs typeface="Trebuchet MS" charset="0"/>
                <a:sym typeface="Trebuchet MS" charset="0"/>
              </a:rPr>
              <a:t> Nordic Edge™ – The provider of secure identity solutions</a:t>
            </a:r>
          </a:p>
        </p:txBody>
      </p:sp>
      <p:sp>
        <p:nvSpPr>
          <p:cNvPr id="15363" name="Line 3"/>
          <p:cNvSpPr>
            <a:spLocks noChangeShapeType="1"/>
          </p:cNvSpPr>
          <p:nvPr/>
        </p:nvSpPr>
        <p:spPr bwMode="auto">
          <a:xfrm>
            <a:off x="-23440" y="6592342"/>
            <a:ext cx="9178603" cy="12279"/>
          </a:xfrm>
          <a:prstGeom prst="line">
            <a:avLst/>
          </a:prstGeom>
          <a:noFill/>
          <a:ln w="25400" cap="flat">
            <a:solidFill>
              <a:srgbClr val="4D4D4D"/>
            </a:solidFill>
            <a:prstDash val="sysDot"/>
            <a:round/>
            <a:headEnd type="none" w="med" len="med"/>
            <a:tailEnd type="none" w="med" len="med"/>
          </a:ln>
        </p:spPr>
        <p:txBody>
          <a:bodyPr lIns="0" tIns="0" rIns="0" bIns="0"/>
          <a:lstStyle/>
          <a:p>
            <a:endParaRPr lang="en-US"/>
          </a:p>
        </p:txBody>
      </p:sp>
      <p:sp>
        <p:nvSpPr>
          <p:cNvPr id="15364" name="Rectangle 4"/>
          <p:cNvSpPr>
            <a:spLocks noGrp="1" noChangeArrowheads="1"/>
          </p:cNvSpPr>
          <p:nvPr>
            <p:ph type="title"/>
          </p:nvPr>
        </p:nvSpPr>
        <p:spPr>
          <a:ln/>
        </p:spPr>
        <p:txBody>
          <a:bodyPr rIns="116994"/>
          <a:lstStyle/>
          <a:p>
            <a:pPr marL="40182"/>
            <a:r>
              <a:rPr lang="en-US" dirty="0">
                <a:latin typeface="Trebuchet MS"/>
                <a:cs typeface="Trebuchet MS"/>
              </a:rPr>
              <a:t>Pledge Enrollment Overview</a:t>
            </a:r>
          </a:p>
        </p:txBody>
      </p:sp>
      <p:pic>
        <p:nvPicPr>
          <p:cNvPr id="15365" name="Picture 5"/>
          <p:cNvPicPr>
            <a:picLocks noChangeAspect="1" noChangeArrowheads="1"/>
          </p:cNvPicPr>
          <p:nvPr/>
        </p:nvPicPr>
        <p:blipFill>
          <a:blip r:embed="rId2" cstate="print"/>
          <a:srcRect/>
          <a:stretch>
            <a:fillRect/>
          </a:stretch>
        </p:blipFill>
        <p:spPr bwMode="auto">
          <a:xfrm>
            <a:off x="1187649" y="1178719"/>
            <a:ext cx="6759773" cy="5080992"/>
          </a:xfrm>
          <a:prstGeom prst="rect">
            <a:avLst/>
          </a:prstGeom>
          <a:noFill/>
          <a:ln w="25400" cap="flat">
            <a:noFill/>
            <a:round/>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p:cNvSpPr>
          <p:nvPr/>
        </p:nvSpPr>
        <p:spPr bwMode="auto">
          <a:xfrm>
            <a:off x="125016" y="6661547"/>
            <a:ext cx="2848534" cy="153888"/>
          </a:xfrm>
          <a:prstGeom prst="rect">
            <a:avLst/>
          </a:prstGeom>
          <a:noFill/>
          <a:ln w="12700" cap="flat">
            <a:noFill/>
            <a:miter lim="800000"/>
            <a:headEnd type="none" w="med" len="med"/>
            <a:tailEnd type="none" w="med" len="med"/>
          </a:ln>
        </p:spPr>
        <p:txBody>
          <a:bodyPr wrap="none" lIns="0" tIns="0" rIns="28572" bIns="0">
            <a:spAutoFit/>
          </a:bodyPr>
          <a:lstStyle/>
          <a:p>
            <a:r>
              <a:rPr lang="en-US" sz="1000" b="1" dirty="0">
                <a:solidFill>
                  <a:srgbClr val="535454"/>
                </a:solidFill>
                <a:latin typeface="Trebuchet MS" charset="0"/>
                <a:ea typeface="Trebuchet MS" charset="0"/>
                <a:cs typeface="Trebuchet MS" charset="0"/>
                <a:sym typeface="Trebuchet MS" charset="0"/>
              </a:rPr>
              <a:t>©</a:t>
            </a:r>
            <a:r>
              <a:rPr lang="en-US" sz="800" b="1" dirty="0">
                <a:solidFill>
                  <a:srgbClr val="535454"/>
                </a:solidFill>
                <a:latin typeface="Trebuchet MS" charset="0"/>
                <a:ea typeface="Trebuchet MS" charset="0"/>
                <a:cs typeface="Trebuchet MS" charset="0"/>
                <a:sym typeface="Trebuchet MS" charset="0"/>
              </a:rPr>
              <a:t> Nordic Edge™ – The provider of secure identity solutions</a:t>
            </a:r>
          </a:p>
        </p:txBody>
      </p:sp>
      <p:sp>
        <p:nvSpPr>
          <p:cNvPr id="16387" name="Line 3"/>
          <p:cNvSpPr>
            <a:spLocks noChangeShapeType="1"/>
          </p:cNvSpPr>
          <p:nvPr/>
        </p:nvSpPr>
        <p:spPr bwMode="auto">
          <a:xfrm>
            <a:off x="-23440" y="6592342"/>
            <a:ext cx="9178603" cy="12279"/>
          </a:xfrm>
          <a:prstGeom prst="line">
            <a:avLst/>
          </a:prstGeom>
          <a:noFill/>
          <a:ln w="25400" cap="flat">
            <a:solidFill>
              <a:srgbClr val="4D4D4D"/>
            </a:solidFill>
            <a:prstDash val="sysDot"/>
            <a:round/>
            <a:headEnd type="none" w="med" len="med"/>
            <a:tailEnd type="none" w="med" len="med"/>
          </a:ln>
        </p:spPr>
        <p:txBody>
          <a:bodyPr lIns="0" tIns="0" rIns="0" bIns="0"/>
          <a:lstStyle/>
          <a:p>
            <a:endParaRPr lang="en-US"/>
          </a:p>
        </p:txBody>
      </p:sp>
      <p:sp>
        <p:nvSpPr>
          <p:cNvPr id="16388" name="Rectangle 4"/>
          <p:cNvSpPr>
            <a:spLocks noGrp="1" noChangeArrowheads="1"/>
          </p:cNvSpPr>
          <p:nvPr>
            <p:ph type="title"/>
          </p:nvPr>
        </p:nvSpPr>
        <p:spPr>
          <a:ln/>
        </p:spPr>
        <p:txBody>
          <a:bodyPr rIns="116994"/>
          <a:lstStyle/>
          <a:p>
            <a:pPr marL="40182"/>
            <a:r>
              <a:rPr lang="en-US" dirty="0">
                <a:latin typeface="Trebuchet MS"/>
                <a:cs typeface="Trebuchet MS"/>
              </a:rPr>
              <a:t>Pledge Enrollment (cont).</a:t>
            </a:r>
          </a:p>
        </p:txBody>
      </p:sp>
      <p:pic>
        <p:nvPicPr>
          <p:cNvPr id="16389" name="Picture 5"/>
          <p:cNvPicPr>
            <a:picLocks noChangeAspect="1" noChangeArrowheads="1"/>
          </p:cNvPicPr>
          <p:nvPr/>
        </p:nvPicPr>
        <p:blipFill>
          <a:blip r:embed="rId2" cstate="print"/>
          <a:srcRect/>
          <a:stretch>
            <a:fillRect/>
          </a:stretch>
        </p:blipFill>
        <p:spPr bwMode="auto">
          <a:xfrm>
            <a:off x="1371600" y="1278731"/>
            <a:ext cx="6879432" cy="5159574"/>
          </a:xfrm>
          <a:prstGeom prst="rect">
            <a:avLst/>
          </a:prstGeom>
          <a:noFill/>
          <a:ln w="25400" cap="flat">
            <a:noFill/>
            <a:round/>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
          <p:cNvGrpSpPr>
            <a:grpSpLocks/>
          </p:cNvGrpSpPr>
          <p:nvPr/>
        </p:nvGrpSpPr>
        <p:grpSpPr bwMode="auto">
          <a:xfrm>
            <a:off x="2743200" y="2667000"/>
            <a:ext cx="3562945" cy="2196703"/>
            <a:chOff x="0" y="0"/>
            <a:chExt cx="3192" cy="1968"/>
          </a:xfrm>
        </p:grpSpPr>
        <p:pic>
          <p:nvPicPr>
            <p:cNvPr id="169987" name="Picture 2"/>
            <p:cNvPicPr>
              <a:picLocks noChangeArrowheads="1"/>
            </p:cNvPicPr>
            <p:nvPr/>
          </p:nvPicPr>
          <p:blipFill>
            <a:blip r:embed="rId2" cstate="print"/>
            <a:srcRect/>
            <a:stretch>
              <a:fillRect/>
            </a:stretch>
          </p:blipFill>
          <p:spPr bwMode="auto">
            <a:xfrm>
              <a:off x="128" y="96"/>
              <a:ext cx="2936" cy="1616"/>
            </a:xfrm>
            <a:prstGeom prst="rect">
              <a:avLst/>
            </a:prstGeom>
            <a:noFill/>
            <a:ln w="12700">
              <a:noFill/>
              <a:miter lim="800000"/>
              <a:headEnd/>
              <a:tailEnd/>
            </a:ln>
          </p:spPr>
        </p:pic>
        <p:pic>
          <p:nvPicPr>
            <p:cNvPr id="169988" name="Picture 3"/>
            <p:cNvPicPr>
              <a:picLocks noChangeArrowheads="1"/>
            </p:cNvPicPr>
            <p:nvPr/>
          </p:nvPicPr>
          <p:blipFill>
            <a:blip r:embed="rId3" cstate="print"/>
            <a:srcRect/>
            <a:stretch>
              <a:fillRect/>
            </a:stretch>
          </p:blipFill>
          <p:spPr bwMode="auto">
            <a:xfrm>
              <a:off x="0" y="0"/>
              <a:ext cx="3192" cy="1968"/>
            </a:xfrm>
            <a:prstGeom prst="rect">
              <a:avLst/>
            </a:prstGeom>
            <a:noFill/>
            <a:ln w="12700">
              <a:noFill/>
              <a:miter lim="800000"/>
              <a:headEnd/>
              <a:tailEnd/>
            </a:ln>
          </p:spPr>
        </p:pic>
      </p:grpSp>
      <p:sp>
        <p:nvSpPr>
          <p:cNvPr id="5" name="TextBox 4"/>
          <p:cNvSpPr txBox="1"/>
          <p:nvPr/>
        </p:nvSpPr>
        <p:spPr>
          <a:xfrm>
            <a:off x="457200" y="1524000"/>
            <a:ext cx="2869696" cy="707886"/>
          </a:xfrm>
          <a:prstGeom prst="rect">
            <a:avLst/>
          </a:prstGeom>
          <a:noFill/>
        </p:spPr>
        <p:txBody>
          <a:bodyPr wrap="none" rtlCol="0">
            <a:spAutoFit/>
          </a:bodyPr>
          <a:lstStyle/>
          <a:p>
            <a:r>
              <a:rPr lang="en-US" sz="4000" b="1" dirty="0" smtClean="0">
                <a:latin typeface="Trebuchet MS"/>
                <a:cs typeface="Trebuchet MS"/>
              </a:rPr>
              <a:t>Thank you!</a:t>
            </a:r>
            <a:endParaRPr lang="en-US" sz="4000" b="1" dirty="0">
              <a:latin typeface="Trebuchet MS"/>
              <a:cs typeface="Trebuchet MS"/>
            </a:endParaRPr>
          </a:p>
        </p:txBody>
      </p:sp>
      <p:sp>
        <p:nvSpPr>
          <p:cNvPr id="6" name="TextBox 5"/>
          <p:cNvSpPr txBox="1"/>
          <p:nvPr/>
        </p:nvSpPr>
        <p:spPr>
          <a:xfrm>
            <a:off x="5599785" y="5091381"/>
            <a:ext cx="3521166" cy="1323439"/>
          </a:xfrm>
          <a:prstGeom prst="rect">
            <a:avLst/>
          </a:prstGeom>
          <a:noFill/>
        </p:spPr>
        <p:txBody>
          <a:bodyPr wrap="none" rtlCol="0">
            <a:spAutoFit/>
          </a:bodyPr>
          <a:lstStyle/>
          <a:p>
            <a:pPr algn="ctr"/>
            <a:r>
              <a:rPr lang="en-US" sz="2000" dirty="0" smtClean="0">
                <a:latin typeface="Trebuchet MS"/>
                <a:cs typeface="Trebuchet MS"/>
              </a:rPr>
              <a:t>Jan T. Johansen</a:t>
            </a:r>
          </a:p>
          <a:p>
            <a:pPr algn="ctr"/>
            <a:r>
              <a:rPr lang="en-US" sz="2000" dirty="0" smtClean="0">
                <a:latin typeface="Trebuchet MS"/>
                <a:cs typeface="Trebuchet MS"/>
              </a:rPr>
              <a:t>Sales Manager North America</a:t>
            </a:r>
          </a:p>
          <a:p>
            <a:pPr algn="ctr"/>
            <a:r>
              <a:rPr lang="en-US" sz="2000" dirty="0" smtClean="0">
                <a:latin typeface="Trebuchet MS"/>
                <a:cs typeface="Trebuchet MS"/>
                <a:hlinkClick r:id="rId4"/>
              </a:rPr>
              <a:t>jjohansen@nordicedge.se</a:t>
            </a:r>
            <a:endParaRPr lang="en-US" sz="2000" dirty="0" smtClean="0">
              <a:latin typeface="Trebuchet MS"/>
              <a:cs typeface="Trebuchet MS"/>
            </a:endParaRPr>
          </a:p>
          <a:p>
            <a:pPr algn="ctr"/>
            <a:r>
              <a:rPr lang="en-US" sz="2000" dirty="0" smtClean="0">
                <a:latin typeface="Trebuchet MS"/>
                <a:cs typeface="Trebuchet MS"/>
              </a:rPr>
              <a:t>(510) 755-1162</a:t>
            </a:r>
            <a:endParaRPr lang="en-US" sz="2000" dirty="0">
              <a:latin typeface="Trebuchet MS"/>
              <a:cs typeface="Trebuchet MS"/>
            </a:endParaRPr>
          </a:p>
        </p:txBody>
      </p:sp>
      <p:sp>
        <p:nvSpPr>
          <p:cNvPr id="7" name="Rectangle 2"/>
          <p:cNvSpPr>
            <a:spLocks/>
          </p:cNvSpPr>
          <p:nvPr/>
        </p:nvSpPr>
        <p:spPr bwMode="auto">
          <a:xfrm>
            <a:off x="125016" y="6661547"/>
            <a:ext cx="2848534" cy="153888"/>
          </a:xfrm>
          <a:prstGeom prst="rect">
            <a:avLst/>
          </a:prstGeom>
          <a:noFill/>
          <a:ln w="12700">
            <a:noFill/>
            <a:miter lim="800000"/>
            <a:headEnd/>
            <a:tailEnd/>
          </a:ln>
        </p:spPr>
        <p:txBody>
          <a:bodyPr wrap="none" lIns="0" tIns="0" rIns="28572" bIns="0">
            <a:spAutoFit/>
          </a:bodyPr>
          <a:lstStyle/>
          <a:p>
            <a:r>
              <a:rPr lang="en-US" sz="1000" b="1" dirty="0">
                <a:solidFill>
                  <a:srgbClr val="535454"/>
                </a:solidFill>
                <a:latin typeface="Trebuchet MS" charset="0"/>
                <a:sym typeface="Trebuchet MS" charset="0"/>
              </a:rPr>
              <a:t>©</a:t>
            </a:r>
            <a:r>
              <a:rPr lang="en-US" sz="800" b="1" dirty="0">
                <a:solidFill>
                  <a:srgbClr val="535454"/>
                </a:solidFill>
                <a:latin typeface="Trebuchet MS" charset="0"/>
                <a:sym typeface="Trebuchet MS" charset="0"/>
              </a:rPr>
              <a:t> Nordic Edge™ – The provider of secure identity solutions</a:t>
            </a:r>
          </a:p>
        </p:txBody>
      </p:sp>
      <p:sp>
        <p:nvSpPr>
          <p:cNvPr id="8" name="Line 3"/>
          <p:cNvSpPr>
            <a:spLocks noChangeShapeType="1"/>
          </p:cNvSpPr>
          <p:nvPr/>
        </p:nvSpPr>
        <p:spPr bwMode="auto">
          <a:xfrm>
            <a:off x="-23440" y="6592342"/>
            <a:ext cx="9178603" cy="12279"/>
          </a:xfrm>
          <a:prstGeom prst="line">
            <a:avLst/>
          </a:prstGeom>
          <a:noFill/>
          <a:ln w="25400">
            <a:solidFill>
              <a:srgbClr val="4D4D4D"/>
            </a:solidFill>
            <a:prstDash val="sysDot"/>
            <a:round/>
            <a:headEnd/>
            <a:tailEnd/>
          </a:ln>
        </p:spPr>
        <p:txBody>
          <a:bodyPr lIns="0" tIns="0" rIns="0" bIns="0"/>
          <a:lstStyle/>
          <a:p>
            <a:endParaRPr lang="en-US"/>
          </a:p>
        </p:txBody>
      </p:sp>
      <p:sp>
        <p:nvSpPr>
          <p:cNvPr id="10" name="TextBox 5"/>
          <p:cNvSpPr txBox="1"/>
          <p:nvPr/>
        </p:nvSpPr>
        <p:spPr>
          <a:xfrm>
            <a:off x="1828633" y="5105400"/>
            <a:ext cx="184730" cy="400110"/>
          </a:xfrm>
          <a:prstGeom prst="rect">
            <a:avLst/>
          </a:prstGeom>
          <a:noFill/>
        </p:spPr>
        <p:txBody>
          <a:bodyPr wrap="none" rtlCol="0">
            <a:spAutoFit/>
          </a:bodyPr>
          <a:lstStyle/>
          <a:p>
            <a:pPr algn="ctr"/>
            <a:endParaRPr lang="en-US" sz="2000" dirty="0">
              <a:latin typeface="Trebuchet MS"/>
              <a:cs typeface="Trebuchet MS"/>
            </a:endParaRPr>
          </a:p>
        </p:txBody>
      </p:sp>
      <p:sp>
        <p:nvSpPr>
          <p:cNvPr id="11" name="Rectangle 10"/>
          <p:cNvSpPr/>
          <p:nvPr/>
        </p:nvSpPr>
        <p:spPr>
          <a:xfrm>
            <a:off x="0" y="5091381"/>
            <a:ext cx="3962400" cy="1323439"/>
          </a:xfrm>
          <a:prstGeom prst="rect">
            <a:avLst/>
          </a:prstGeom>
        </p:spPr>
        <p:txBody>
          <a:bodyPr wrap="square">
            <a:spAutoFit/>
          </a:bodyPr>
          <a:lstStyle/>
          <a:p>
            <a:pPr algn="ctr"/>
            <a:r>
              <a:rPr lang="en-US" sz="2000" dirty="0" smtClean="0">
                <a:latin typeface="Trebuchet MS"/>
                <a:cs typeface="Trebuchet MS"/>
              </a:rPr>
              <a:t>Henrik Åkerstrand</a:t>
            </a:r>
          </a:p>
          <a:p>
            <a:pPr algn="ctr"/>
            <a:r>
              <a:rPr lang="en-US" sz="2000" dirty="0" smtClean="0">
                <a:latin typeface="Trebuchet MS"/>
                <a:cs typeface="Trebuchet MS"/>
              </a:rPr>
              <a:t>Business Development Manager</a:t>
            </a:r>
          </a:p>
          <a:p>
            <a:pPr algn="ctr"/>
            <a:r>
              <a:rPr lang="en-US" sz="2000" dirty="0" smtClean="0">
                <a:latin typeface="Trebuchet MS"/>
                <a:cs typeface="Trebuchet MS"/>
                <a:hlinkClick r:id="rId4"/>
              </a:rPr>
              <a:t>hakerstrand@nordicedge.se</a:t>
            </a:r>
            <a:endParaRPr lang="en-US" sz="2000" dirty="0" smtClean="0">
              <a:latin typeface="Trebuchet MS"/>
              <a:cs typeface="Trebuchet MS"/>
            </a:endParaRPr>
          </a:p>
          <a:p>
            <a:pPr algn="ctr"/>
            <a:r>
              <a:rPr lang="en-US" sz="2000" dirty="0" smtClean="0">
                <a:latin typeface="Trebuchet MS"/>
                <a:cs typeface="Trebuchet MS"/>
              </a:rPr>
              <a:t>+46 708 320 404</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8" name="Rectangle 2"/>
          <p:cNvSpPr>
            <a:spLocks/>
          </p:cNvSpPr>
          <p:nvPr/>
        </p:nvSpPr>
        <p:spPr bwMode="auto">
          <a:xfrm>
            <a:off x="125016" y="6661547"/>
            <a:ext cx="2848534" cy="153888"/>
          </a:xfrm>
          <a:prstGeom prst="rect">
            <a:avLst/>
          </a:prstGeom>
          <a:noFill/>
          <a:ln w="12700">
            <a:noFill/>
            <a:miter lim="800000"/>
            <a:headEnd/>
            <a:tailEnd/>
          </a:ln>
        </p:spPr>
        <p:txBody>
          <a:bodyPr wrap="none" lIns="0" tIns="0" rIns="28572" bIns="0">
            <a:spAutoFit/>
          </a:bodyPr>
          <a:lstStyle/>
          <a:p>
            <a:r>
              <a:rPr lang="en-US" sz="1000" b="1" dirty="0">
                <a:solidFill>
                  <a:srgbClr val="535454"/>
                </a:solidFill>
                <a:latin typeface="Trebuchet MS" charset="0"/>
                <a:sym typeface="Trebuchet MS" charset="0"/>
              </a:rPr>
              <a:t>©</a:t>
            </a:r>
            <a:r>
              <a:rPr lang="en-US" sz="800" b="1" dirty="0">
                <a:solidFill>
                  <a:srgbClr val="535454"/>
                </a:solidFill>
                <a:latin typeface="Trebuchet MS" charset="0"/>
                <a:sym typeface="Trebuchet MS" charset="0"/>
              </a:rPr>
              <a:t> Nordic Edge™ – The provider of secure identity solutions</a:t>
            </a:r>
          </a:p>
        </p:txBody>
      </p:sp>
      <p:sp>
        <p:nvSpPr>
          <p:cNvPr id="139269" name="Line 3"/>
          <p:cNvSpPr>
            <a:spLocks noChangeShapeType="1"/>
          </p:cNvSpPr>
          <p:nvPr/>
        </p:nvSpPr>
        <p:spPr bwMode="auto">
          <a:xfrm>
            <a:off x="-23440" y="6592342"/>
            <a:ext cx="9178603" cy="12279"/>
          </a:xfrm>
          <a:prstGeom prst="line">
            <a:avLst/>
          </a:prstGeom>
          <a:noFill/>
          <a:ln w="25400">
            <a:solidFill>
              <a:srgbClr val="4D4D4D"/>
            </a:solidFill>
            <a:prstDash val="sysDot"/>
            <a:round/>
            <a:headEnd/>
            <a:tailEnd/>
          </a:ln>
        </p:spPr>
        <p:txBody>
          <a:bodyPr lIns="0" tIns="0" rIns="0" bIns="0"/>
          <a:lstStyle/>
          <a:p>
            <a:endParaRPr lang="en-US"/>
          </a:p>
        </p:txBody>
      </p:sp>
      <p:sp>
        <p:nvSpPr>
          <p:cNvPr id="139270" name="Rectangle 4"/>
          <p:cNvSpPr>
            <a:spLocks/>
          </p:cNvSpPr>
          <p:nvPr/>
        </p:nvSpPr>
        <p:spPr bwMode="auto">
          <a:xfrm>
            <a:off x="348258" y="1447800"/>
            <a:ext cx="8414742" cy="4773960"/>
          </a:xfrm>
          <a:prstGeom prst="rect">
            <a:avLst/>
          </a:prstGeom>
          <a:noFill/>
          <a:ln w="12700">
            <a:noFill/>
            <a:miter lim="800000"/>
            <a:headEnd/>
            <a:tailEnd/>
          </a:ln>
        </p:spPr>
        <p:txBody>
          <a:bodyPr lIns="26788" tIns="26788" rIns="55360" bIns="26788"/>
          <a:lstStyle/>
          <a:p>
            <a:pPr marL="553621" indent="-553621">
              <a:spcBef>
                <a:spcPts val="1687"/>
              </a:spcBef>
              <a:buSzPct val="116000"/>
              <a:buBlip>
                <a:blip r:embed="rId2"/>
              </a:buBlip>
            </a:pPr>
            <a:r>
              <a:rPr lang="en-US" sz="2200" dirty="0" smtClean="0">
                <a:solidFill>
                  <a:srgbClr val="343434"/>
                </a:solidFill>
                <a:latin typeface="Trebuchet MS" charset="0"/>
                <a:sym typeface="Trebuchet MS" charset="0"/>
              </a:rPr>
              <a:t>Experts in Identity Management and Access Control with both on premise and in the cloud solutions</a:t>
            </a:r>
          </a:p>
          <a:p>
            <a:pPr marL="553621" indent="-553621">
              <a:spcBef>
                <a:spcPts val="1687"/>
              </a:spcBef>
              <a:buSzPct val="116000"/>
              <a:buBlip>
                <a:blip r:embed="rId2"/>
              </a:buBlip>
            </a:pPr>
            <a:r>
              <a:rPr lang="en-US" sz="2200" dirty="0" smtClean="0">
                <a:solidFill>
                  <a:srgbClr val="343434"/>
                </a:solidFill>
                <a:latin typeface="Trebuchet MS" charset="0"/>
                <a:sym typeface="Trebuchet MS" charset="0"/>
              </a:rPr>
              <a:t>Offers a broad range </a:t>
            </a:r>
            <a:r>
              <a:rPr lang="en-US" sz="2200" dirty="0" smtClean="0">
                <a:solidFill>
                  <a:srgbClr val="343434"/>
                </a:solidFill>
                <a:latin typeface="Trebuchet MS" charset="0"/>
                <a:sym typeface="Trebuchet MS" charset="0"/>
              </a:rPr>
              <a:t>of </a:t>
            </a:r>
            <a:r>
              <a:rPr lang="en-US" sz="2200" dirty="0" smtClean="0">
                <a:solidFill>
                  <a:srgbClr val="343434"/>
                </a:solidFill>
                <a:latin typeface="Trebuchet MS" charset="0"/>
                <a:sym typeface="Trebuchet MS" charset="0"/>
              </a:rPr>
              <a:t>Identity Management and Strong Authentication solutions</a:t>
            </a:r>
          </a:p>
          <a:p>
            <a:pPr marL="553621" indent="-553621">
              <a:spcBef>
                <a:spcPts val="1687"/>
              </a:spcBef>
              <a:buSzPct val="116000"/>
              <a:buBlip>
                <a:blip r:embed="rId2"/>
              </a:buBlip>
            </a:pPr>
            <a:r>
              <a:rPr lang="en-US" sz="2200" dirty="0" smtClean="0">
                <a:solidFill>
                  <a:srgbClr val="343434"/>
                </a:solidFill>
                <a:latin typeface="Trebuchet MS" charset="0"/>
                <a:sym typeface="Trebuchet MS" charset="0"/>
              </a:rPr>
              <a:t>Founded</a:t>
            </a:r>
            <a:r>
              <a:rPr lang="en-US" sz="2200" dirty="0" smtClean="0">
                <a:solidFill>
                  <a:srgbClr val="343434"/>
                </a:solidFill>
                <a:latin typeface="Trebuchet MS" charset="0"/>
                <a:sym typeface="Trebuchet MS" charset="0"/>
              </a:rPr>
              <a:t> in 2001 </a:t>
            </a:r>
            <a:r>
              <a:rPr lang="en-US" sz="2200" dirty="0" smtClean="0">
                <a:solidFill>
                  <a:srgbClr val="343434"/>
                </a:solidFill>
                <a:latin typeface="Trebuchet MS" charset="0"/>
                <a:sym typeface="Trebuchet MS" charset="0"/>
              </a:rPr>
              <a:t>in Sweden</a:t>
            </a:r>
          </a:p>
          <a:p>
            <a:pPr marL="553621" indent="-553621">
              <a:spcBef>
                <a:spcPts val="1687"/>
              </a:spcBef>
              <a:buSzPct val="116000"/>
              <a:buBlip>
                <a:blip r:embed="rId2"/>
              </a:buBlip>
            </a:pPr>
            <a:r>
              <a:rPr lang="en-US" sz="2200" dirty="0" smtClean="0">
                <a:solidFill>
                  <a:srgbClr val="343434"/>
                </a:solidFill>
                <a:latin typeface="Trebuchet MS" charset="0"/>
                <a:sym typeface="Trebuchet MS" charset="0"/>
              </a:rPr>
              <a:t>Profitable with award winning growth</a:t>
            </a:r>
          </a:p>
          <a:p>
            <a:pPr marL="553621" indent="-553621">
              <a:spcBef>
                <a:spcPts val="1687"/>
              </a:spcBef>
              <a:buSzPct val="116000"/>
              <a:buBlip>
                <a:blip r:embed="rId2"/>
              </a:buBlip>
            </a:pPr>
            <a:r>
              <a:rPr lang="en-US" sz="2200" dirty="0" smtClean="0">
                <a:solidFill>
                  <a:srgbClr val="343434"/>
                </a:solidFill>
                <a:latin typeface="Trebuchet MS" charset="0"/>
                <a:sym typeface="Trebuchet MS" charset="0"/>
              </a:rPr>
              <a:t>Over 300 customers in over 30 countries</a:t>
            </a:r>
          </a:p>
          <a:p>
            <a:pPr marL="553621" indent="-553621">
              <a:spcBef>
                <a:spcPts val="1687"/>
              </a:spcBef>
              <a:buSzPct val="116000"/>
              <a:buBlip>
                <a:blip r:embed="rId2"/>
              </a:buBlip>
            </a:pPr>
            <a:r>
              <a:rPr lang="en-US" sz="2200" dirty="0" smtClean="0">
                <a:solidFill>
                  <a:srgbClr val="343434"/>
                </a:solidFill>
                <a:latin typeface="Trebuchet MS" charset="0"/>
                <a:sym typeface="Trebuchet MS" charset="0"/>
              </a:rPr>
              <a:t>An </a:t>
            </a:r>
            <a:r>
              <a:rPr lang="en-US" sz="2200" dirty="0">
                <a:solidFill>
                  <a:srgbClr val="343434"/>
                </a:solidFill>
                <a:latin typeface="Trebuchet MS" charset="0"/>
                <a:sym typeface="Trebuchet MS" charset="0"/>
              </a:rPr>
              <a:t>independent           </a:t>
            </a:r>
            <a:r>
              <a:rPr lang="en-US" sz="2200" dirty="0" smtClean="0">
                <a:solidFill>
                  <a:srgbClr val="343434"/>
                </a:solidFill>
                <a:latin typeface="Trebuchet MS" charset="0"/>
                <a:sym typeface="Trebuchet MS" charset="0"/>
              </a:rPr>
              <a:t> company</a:t>
            </a:r>
            <a:endParaRPr lang="en-US" sz="2200" dirty="0">
              <a:solidFill>
                <a:srgbClr val="343434"/>
              </a:solidFill>
              <a:latin typeface="Trebuchet MS" charset="0"/>
              <a:sym typeface="Trebuchet MS" charset="0"/>
            </a:endParaRPr>
          </a:p>
        </p:txBody>
      </p:sp>
      <p:pic>
        <p:nvPicPr>
          <p:cNvPr id="139271" name="Picture 5"/>
          <p:cNvPicPr>
            <a:picLocks noChangeArrowheads="1"/>
          </p:cNvPicPr>
          <p:nvPr/>
        </p:nvPicPr>
        <p:blipFill>
          <a:blip r:embed="rId3" cstate="print"/>
          <a:srcRect/>
          <a:stretch>
            <a:fillRect/>
          </a:stretch>
        </p:blipFill>
        <p:spPr bwMode="auto">
          <a:xfrm>
            <a:off x="7315200" y="3886200"/>
            <a:ext cx="1292423" cy="2230785"/>
          </a:xfrm>
          <a:prstGeom prst="rect">
            <a:avLst/>
          </a:prstGeom>
          <a:noFill/>
          <a:ln w="25400">
            <a:noFill/>
            <a:round/>
            <a:headEnd/>
            <a:tailEnd/>
          </a:ln>
        </p:spPr>
      </p:pic>
      <p:sp>
        <p:nvSpPr>
          <p:cNvPr id="139272" name="Rectangle 6"/>
          <p:cNvSpPr>
            <a:spLocks noGrp="1" noChangeArrowheads="1"/>
          </p:cNvSpPr>
          <p:nvPr>
            <p:ph type="title"/>
          </p:nvPr>
        </p:nvSpPr>
        <p:spPr/>
        <p:txBody>
          <a:bodyPr rIns="116994"/>
          <a:lstStyle/>
          <a:p>
            <a:pPr marL="40182"/>
            <a:r>
              <a:rPr lang="en-US" dirty="0" smtClean="0">
                <a:latin typeface="Trebuchet MS"/>
                <a:cs typeface="Trebuchet MS"/>
              </a:rPr>
              <a:t>About Nordic Edge</a:t>
            </a:r>
          </a:p>
        </p:txBody>
      </p:sp>
      <p:pic>
        <p:nvPicPr>
          <p:cNvPr id="139273" name="Picture 7"/>
          <p:cNvPicPr>
            <a:picLocks noChangeAspect="1" noChangeArrowheads="1"/>
          </p:cNvPicPr>
          <p:nvPr/>
        </p:nvPicPr>
        <p:blipFill>
          <a:blip r:embed="rId4" cstate="print"/>
          <a:srcRect/>
          <a:stretch>
            <a:fillRect/>
          </a:stretch>
        </p:blipFill>
        <p:spPr bwMode="auto">
          <a:xfrm>
            <a:off x="2979837" y="4800600"/>
            <a:ext cx="906363" cy="598289"/>
          </a:xfrm>
          <a:prstGeom prst="rect">
            <a:avLst/>
          </a:prstGeom>
          <a:noFill/>
          <a:ln w="25400">
            <a:noFill/>
            <a:round/>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92" name="Rectangle 2"/>
          <p:cNvSpPr>
            <a:spLocks/>
          </p:cNvSpPr>
          <p:nvPr/>
        </p:nvSpPr>
        <p:spPr bwMode="auto">
          <a:xfrm>
            <a:off x="125016" y="6661547"/>
            <a:ext cx="2848534" cy="153888"/>
          </a:xfrm>
          <a:prstGeom prst="rect">
            <a:avLst/>
          </a:prstGeom>
          <a:noFill/>
          <a:ln w="12700">
            <a:noFill/>
            <a:miter lim="800000"/>
            <a:headEnd/>
            <a:tailEnd/>
          </a:ln>
        </p:spPr>
        <p:txBody>
          <a:bodyPr wrap="none" lIns="0" tIns="0" rIns="28572" bIns="0">
            <a:spAutoFit/>
          </a:bodyPr>
          <a:lstStyle/>
          <a:p>
            <a:r>
              <a:rPr lang="en-US" sz="1000" b="1" dirty="0">
                <a:solidFill>
                  <a:srgbClr val="535454"/>
                </a:solidFill>
                <a:latin typeface="Trebuchet MS" charset="0"/>
                <a:sym typeface="Trebuchet MS" charset="0"/>
              </a:rPr>
              <a:t>©</a:t>
            </a:r>
            <a:r>
              <a:rPr lang="en-US" sz="800" b="1" dirty="0">
                <a:solidFill>
                  <a:srgbClr val="535454"/>
                </a:solidFill>
                <a:latin typeface="Trebuchet MS" charset="0"/>
                <a:sym typeface="Trebuchet MS" charset="0"/>
              </a:rPr>
              <a:t> Nordic Edge™ – The provider of secure identity solutions</a:t>
            </a:r>
          </a:p>
        </p:txBody>
      </p:sp>
      <p:sp>
        <p:nvSpPr>
          <p:cNvPr id="140293" name="Line 3"/>
          <p:cNvSpPr>
            <a:spLocks noChangeShapeType="1"/>
          </p:cNvSpPr>
          <p:nvPr/>
        </p:nvSpPr>
        <p:spPr bwMode="auto">
          <a:xfrm>
            <a:off x="-23440" y="6592342"/>
            <a:ext cx="9178603" cy="12279"/>
          </a:xfrm>
          <a:prstGeom prst="line">
            <a:avLst/>
          </a:prstGeom>
          <a:noFill/>
          <a:ln w="25400">
            <a:solidFill>
              <a:srgbClr val="4D4D4D"/>
            </a:solidFill>
            <a:prstDash val="sysDot"/>
            <a:round/>
            <a:headEnd/>
            <a:tailEnd/>
          </a:ln>
        </p:spPr>
        <p:txBody>
          <a:bodyPr lIns="0" tIns="0" rIns="0" bIns="0"/>
          <a:lstStyle/>
          <a:p>
            <a:endParaRPr lang="en-US"/>
          </a:p>
        </p:txBody>
      </p:sp>
      <p:pic>
        <p:nvPicPr>
          <p:cNvPr id="140294" name="Picture 4"/>
          <p:cNvPicPr>
            <a:picLocks noChangeAspect="1" noChangeArrowheads="1"/>
          </p:cNvPicPr>
          <p:nvPr/>
        </p:nvPicPr>
        <p:blipFill>
          <a:blip r:embed="rId2" cstate="print"/>
          <a:srcRect/>
          <a:stretch>
            <a:fillRect/>
          </a:stretch>
        </p:blipFill>
        <p:spPr bwMode="auto">
          <a:xfrm>
            <a:off x="838200" y="3505200"/>
            <a:ext cx="1285875" cy="409650"/>
          </a:xfrm>
          <a:prstGeom prst="rect">
            <a:avLst/>
          </a:prstGeom>
          <a:noFill/>
          <a:ln w="9525">
            <a:noFill/>
            <a:miter lim="800000"/>
            <a:headEnd/>
            <a:tailEnd/>
          </a:ln>
        </p:spPr>
      </p:pic>
      <p:pic>
        <p:nvPicPr>
          <p:cNvPr id="140295" name="Picture 5"/>
          <p:cNvPicPr>
            <a:picLocks noChangeAspect="1" noChangeArrowheads="1"/>
          </p:cNvPicPr>
          <p:nvPr/>
        </p:nvPicPr>
        <p:blipFill>
          <a:blip r:embed="rId3" cstate="print"/>
          <a:srcRect/>
          <a:stretch>
            <a:fillRect/>
          </a:stretch>
        </p:blipFill>
        <p:spPr bwMode="auto">
          <a:xfrm>
            <a:off x="286866" y="5411391"/>
            <a:ext cx="851669" cy="851669"/>
          </a:xfrm>
          <a:prstGeom prst="rect">
            <a:avLst/>
          </a:prstGeom>
          <a:noFill/>
          <a:ln w="9525">
            <a:noFill/>
            <a:miter lim="800000"/>
            <a:headEnd/>
            <a:tailEnd/>
          </a:ln>
        </p:spPr>
      </p:pic>
      <p:pic>
        <p:nvPicPr>
          <p:cNvPr id="140296" name="Picture 6"/>
          <p:cNvPicPr>
            <a:picLocks noChangeAspect="1" noChangeArrowheads="1"/>
          </p:cNvPicPr>
          <p:nvPr/>
        </p:nvPicPr>
        <p:blipFill>
          <a:blip r:embed="rId4" cstate="print"/>
          <a:srcRect/>
          <a:stretch>
            <a:fillRect/>
          </a:stretch>
        </p:blipFill>
        <p:spPr bwMode="auto">
          <a:xfrm>
            <a:off x="5181600" y="2362200"/>
            <a:ext cx="2330648" cy="776883"/>
          </a:xfrm>
          <a:prstGeom prst="rect">
            <a:avLst/>
          </a:prstGeom>
          <a:noFill/>
          <a:ln w="9525">
            <a:noFill/>
            <a:miter lim="800000"/>
            <a:headEnd/>
            <a:tailEnd/>
          </a:ln>
        </p:spPr>
      </p:pic>
      <p:pic>
        <p:nvPicPr>
          <p:cNvPr id="140297" name="Picture 7"/>
          <p:cNvPicPr>
            <a:picLocks noChangeAspect="1" noChangeArrowheads="1"/>
          </p:cNvPicPr>
          <p:nvPr/>
        </p:nvPicPr>
        <p:blipFill>
          <a:blip r:embed="rId5" cstate="print"/>
          <a:srcRect/>
          <a:stretch>
            <a:fillRect/>
          </a:stretch>
        </p:blipFill>
        <p:spPr bwMode="auto">
          <a:xfrm>
            <a:off x="1500187" y="5098852"/>
            <a:ext cx="1259086" cy="1173138"/>
          </a:xfrm>
          <a:prstGeom prst="rect">
            <a:avLst/>
          </a:prstGeom>
          <a:noFill/>
          <a:ln w="9525">
            <a:noFill/>
            <a:miter lim="800000"/>
            <a:headEnd/>
            <a:tailEnd/>
          </a:ln>
        </p:spPr>
      </p:pic>
      <p:pic>
        <p:nvPicPr>
          <p:cNvPr id="140298" name="Picture 8"/>
          <p:cNvPicPr>
            <a:picLocks noChangeAspect="1" noChangeArrowheads="1"/>
          </p:cNvPicPr>
          <p:nvPr/>
        </p:nvPicPr>
        <p:blipFill>
          <a:blip r:embed="rId6" cstate="print"/>
          <a:srcRect/>
          <a:stretch>
            <a:fillRect/>
          </a:stretch>
        </p:blipFill>
        <p:spPr bwMode="auto">
          <a:xfrm>
            <a:off x="6324600" y="5105400"/>
            <a:ext cx="1259086" cy="476622"/>
          </a:xfrm>
          <a:prstGeom prst="rect">
            <a:avLst/>
          </a:prstGeom>
          <a:noFill/>
          <a:ln w="9525">
            <a:noFill/>
            <a:miter lim="800000"/>
            <a:headEnd/>
            <a:tailEnd/>
          </a:ln>
        </p:spPr>
      </p:pic>
      <p:pic>
        <p:nvPicPr>
          <p:cNvPr id="140301" name="Picture 11"/>
          <p:cNvPicPr>
            <a:picLocks noChangeAspect="1" noChangeArrowheads="1"/>
          </p:cNvPicPr>
          <p:nvPr/>
        </p:nvPicPr>
        <p:blipFill>
          <a:blip r:embed="rId7" cstate="print"/>
          <a:srcRect/>
          <a:stretch>
            <a:fillRect/>
          </a:stretch>
        </p:blipFill>
        <p:spPr bwMode="auto">
          <a:xfrm>
            <a:off x="8143875" y="2768203"/>
            <a:ext cx="636240" cy="1285875"/>
          </a:xfrm>
          <a:prstGeom prst="rect">
            <a:avLst/>
          </a:prstGeom>
          <a:noFill/>
          <a:ln w="25400">
            <a:noFill/>
            <a:round/>
            <a:headEnd/>
            <a:tailEnd/>
          </a:ln>
        </p:spPr>
      </p:pic>
      <p:pic>
        <p:nvPicPr>
          <p:cNvPr id="140304" name="Picture 14"/>
          <p:cNvPicPr>
            <a:picLocks noChangeAspect="1" noChangeArrowheads="1"/>
          </p:cNvPicPr>
          <p:nvPr/>
        </p:nvPicPr>
        <p:blipFill>
          <a:blip r:embed="rId8" cstate="print"/>
          <a:srcRect/>
          <a:stretch>
            <a:fillRect/>
          </a:stretch>
        </p:blipFill>
        <p:spPr bwMode="auto">
          <a:xfrm>
            <a:off x="125016" y="4572000"/>
            <a:ext cx="1908721" cy="508992"/>
          </a:xfrm>
          <a:prstGeom prst="rect">
            <a:avLst/>
          </a:prstGeom>
          <a:noFill/>
          <a:ln w="25400">
            <a:noFill/>
            <a:round/>
            <a:headEnd/>
            <a:tailEnd/>
          </a:ln>
        </p:spPr>
      </p:pic>
      <p:pic>
        <p:nvPicPr>
          <p:cNvPr id="140305" name="Picture 15"/>
          <p:cNvPicPr>
            <a:picLocks noChangeAspect="1" noChangeArrowheads="1"/>
          </p:cNvPicPr>
          <p:nvPr/>
        </p:nvPicPr>
        <p:blipFill>
          <a:blip r:embed="rId9" cstate="print"/>
          <a:srcRect/>
          <a:stretch>
            <a:fillRect/>
          </a:stretch>
        </p:blipFill>
        <p:spPr bwMode="auto">
          <a:xfrm>
            <a:off x="5562600" y="3124200"/>
            <a:ext cx="699865" cy="850553"/>
          </a:xfrm>
          <a:prstGeom prst="rect">
            <a:avLst/>
          </a:prstGeom>
          <a:noFill/>
          <a:ln w="25400">
            <a:noFill/>
            <a:round/>
            <a:headEnd/>
            <a:tailEnd/>
          </a:ln>
        </p:spPr>
      </p:pic>
      <p:pic>
        <p:nvPicPr>
          <p:cNvPr id="140310" name="Picture 20"/>
          <p:cNvPicPr>
            <a:picLocks noChangeAspect="1" noChangeArrowheads="1"/>
          </p:cNvPicPr>
          <p:nvPr/>
        </p:nvPicPr>
        <p:blipFill>
          <a:blip r:embed="rId10" cstate="print"/>
          <a:srcRect/>
          <a:stretch>
            <a:fillRect/>
          </a:stretch>
        </p:blipFill>
        <p:spPr bwMode="auto">
          <a:xfrm>
            <a:off x="151805" y="4097611"/>
            <a:ext cx="1857375" cy="294680"/>
          </a:xfrm>
          <a:prstGeom prst="rect">
            <a:avLst/>
          </a:prstGeom>
          <a:noFill/>
          <a:ln w="25400">
            <a:noFill/>
            <a:round/>
            <a:headEnd/>
            <a:tailEnd/>
          </a:ln>
        </p:spPr>
      </p:pic>
      <p:sp>
        <p:nvSpPr>
          <p:cNvPr id="140311" name="Rectangle 21"/>
          <p:cNvSpPr>
            <a:spLocks noGrp="1" noChangeArrowheads="1"/>
          </p:cNvSpPr>
          <p:nvPr>
            <p:ph type="title"/>
          </p:nvPr>
        </p:nvSpPr>
        <p:spPr/>
        <p:txBody>
          <a:bodyPr lIns="26788" tIns="26788" rIns="67427" bIns="26788"/>
          <a:lstStyle/>
          <a:p>
            <a:pPr marL="13394"/>
            <a:r>
              <a:rPr lang="en-US" dirty="0" smtClean="0">
                <a:latin typeface="Trebuchet MS"/>
                <a:cs typeface="Trebuchet MS"/>
              </a:rPr>
              <a:t>Customers</a:t>
            </a:r>
          </a:p>
        </p:txBody>
      </p:sp>
      <p:pic>
        <p:nvPicPr>
          <p:cNvPr id="140312" name="Picture 22"/>
          <p:cNvPicPr>
            <a:picLocks noChangeAspect="1" noChangeArrowheads="1"/>
          </p:cNvPicPr>
          <p:nvPr/>
        </p:nvPicPr>
        <p:blipFill>
          <a:blip r:embed="rId11" cstate="print"/>
          <a:srcRect/>
          <a:stretch>
            <a:fillRect/>
          </a:stretch>
        </p:blipFill>
        <p:spPr bwMode="auto">
          <a:xfrm>
            <a:off x="6934200" y="5715000"/>
            <a:ext cx="696516" cy="779115"/>
          </a:xfrm>
          <a:prstGeom prst="rect">
            <a:avLst/>
          </a:prstGeom>
          <a:noFill/>
          <a:ln w="25400">
            <a:noFill/>
            <a:round/>
            <a:headEnd/>
            <a:tailEnd/>
          </a:ln>
        </p:spPr>
      </p:pic>
      <p:pic>
        <p:nvPicPr>
          <p:cNvPr id="140314" name="Picture 24"/>
          <p:cNvPicPr>
            <a:picLocks noChangeAspect="1" noChangeArrowheads="1"/>
          </p:cNvPicPr>
          <p:nvPr/>
        </p:nvPicPr>
        <p:blipFill>
          <a:blip r:embed="rId12" cstate="print"/>
          <a:srcRect/>
          <a:stretch>
            <a:fillRect/>
          </a:stretch>
        </p:blipFill>
        <p:spPr bwMode="auto">
          <a:xfrm>
            <a:off x="3048000" y="4953000"/>
            <a:ext cx="1669852" cy="660797"/>
          </a:xfrm>
          <a:prstGeom prst="rect">
            <a:avLst/>
          </a:prstGeom>
          <a:noFill/>
          <a:ln w="25400">
            <a:noFill/>
            <a:round/>
            <a:headEnd/>
            <a:tailEnd/>
          </a:ln>
        </p:spPr>
      </p:pic>
      <p:pic>
        <p:nvPicPr>
          <p:cNvPr id="140318" name="Picture 28"/>
          <p:cNvPicPr>
            <a:picLocks noChangeAspect="1" noChangeArrowheads="1"/>
          </p:cNvPicPr>
          <p:nvPr/>
        </p:nvPicPr>
        <p:blipFill>
          <a:blip r:embed="rId13" cstate="print"/>
          <a:srcRect/>
          <a:stretch>
            <a:fillRect/>
          </a:stretch>
        </p:blipFill>
        <p:spPr bwMode="auto">
          <a:xfrm>
            <a:off x="5257800" y="5486400"/>
            <a:ext cx="862831" cy="848320"/>
          </a:xfrm>
          <a:prstGeom prst="rect">
            <a:avLst/>
          </a:prstGeom>
          <a:noFill/>
          <a:ln w="25400">
            <a:noFill/>
            <a:round/>
            <a:headEnd/>
            <a:tailEnd/>
          </a:ln>
        </p:spPr>
      </p:pic>
      <p:pic>
        <p:nvPicPr>
          <p:cNvPr id="140319" name="Picture 29"/>
          <p:cNvPicPr>
            <a:picLocks noChangeAspect="1" noChangeArrowheads="1"/>
          </p:cNvPicPr>
          <p:nvPr/>
        </p:nvPicPr>
        <p:blipFill>
          <a:blip r:embed="rId14" cstate="print"/>
          <a:srcRect/>
          <a:stretch>
            <a:fillRect/>
          </a:stretch>
        </p:blipFill>
        <p:spPr bwMode="auto">
          <a:xfrm>
            <a:off x="3352800" y="5791200"/>
            <a:ext cx="1214438" cy="428625"/>
          </a:xfrm>
          <a:prstGeom prst="rect">
            <a:avLst/>
          </a:prstGeom>
          <a:noFill/>
          <a:ln w="25400">
            <a:noFill/>
            <a:round/>
            <a:headEnd/>
            <a:tailEnd/>
          </a:ln>
        </p:spPr>
      </p:pic>
      <p:pic>
        <p:nvPicPr>
          <p:cNvPr id="33" name="Picture 23"/>
          <p:cNvPicPr>
            <a:picLocks noChangeAspect="1" noChangeArrowheads="1"/>
          </p:cNvPicPr>
          <p:nvPr/>
        </p:nvPicPr>
        <p:blipFill>
          <a:blip r:embed="rId15" cstate="print"/>
          <a:srcRect/>
          <a:stretch>
            <a:fillRect/>
          </a:stretch>
        </p:blipFill>
        <p:spPr bwMode="auto">
          <a:xfrm>
            <a:off x="6553200" y="3352800"/>
            <a:ext cx="1160189" cy="800003"/>
          </a:xfrm>
          <a:prstGeom prst="rect">
            <a:avLst/>
          </a:prstGeom>
          <a:noFill/>
          <a:ln w="25400">
            <a:noFill/>
            <a:round/>
            <a:headEnd/>
            <a:tailEnd/>
          </a:ln>
        </p:spPr>
      </p:pic>
      <p:pic>
        <p:nvPicPr>
          <p:cNvPr id="26626" name="Picture 2" descr="http://t0.gstatic.com/images?q=tbn:ANd9GcQrJ5G6GsQXbQqvzDhyaNpuzno6skzR6AlTjfe766quGcad6of7"/>
          <p:cNvPicPr>
            <a:picLocks noChangeAspect="1" noChangeArrowheads="1"/>
          </p:cNvPicPr>
          <p:nvPr/>
        </p:nvPicPr>
        <p:blipFill>
          <a:blip r:embed="rId16" cstate="print"/>
          <a:srcRect/>
          <a:stretch>
            <a:fillRect/>
          </a:stretch>
        </p:blipFill>
        <p:spPr bwMode="auto">
          <a:xfrm>
            <a:off x="2438400" y="3733800"/>
            <a:ext cx="990600" cy="995022"/>
          </a:xfrm>
          <a:prstGeom prst="rect">
            <a:avLst/>
          </a:prstGeom>
          <a:noFill/>
        </p:spPr>
      </p:pic>
      <p:pic>
        <p:nvPicPr>
          <p:cNvPr id="34" name="Bildobjekt 33"/>
          <p:cNvPicPr>
            <a:picLocks noChangeAspect="1"/>
          </p:cNvPicPr>
          <p:nvPr/>
        </p:nvPicPr>
        <p:blipFill>
          <a:blip r:embed="rId17" cstate="print"/>
          <a:stretch>
            <a:fillRect/>
          </a:stretch>
        </p:blipFill>
        <p:spPr>
          <a:xfrm>
            <a:off x="381000" y="1524000"/>
            <a:ext cx="1930400" cy="393085"/>
          </a:xfrm>
          <a:prstGeom prst="rect">
            <a:avLst/>
          </a:prstGeom>
        </p:spPr>
      </p:pic>
      <p:pic>
        <p:nvPicPr>
          <p:cNvPr id="35" name="Bildobjekt 34"/>
          <p:cNvPicPr>
            <a:picLocks noChangeAspect="1"/>
          </p:cNvPicPr>
          <p:nvPr/>
        </p:nvPicPr>
        <p:blipFill>
          <a:blip r:embed="rId18" cstate="print"/>
          <a:stretch>
            <a:fillRect/>
          </a:stretch>
        </p:blipFill>
        <p:spPr>
          <a:xfrm>
            <a:off x="1083590" y="2209800"/>
            <a:ext cx="1120075" cy="695626"/>
          </a:xfrm>
          <a:prstGeom prst="rect">
            <a:avLst/>
          </a:prstGeom>
        </p:spPr>
      </p:pic>
      <p:pic>
        <p:nvPicPr>
          <p:cNvPr id="36" name="Bildobjekt 35"/>
          <p:cNvPicPr>
            <a:picLocks noChangeAspect="1"/>
          </p:cNvPicPr>
          <p:nvPr/>
        </p:nvPicPr>
        <p:blipFill>
          <a:blip r:embed="rId19" cstate="print"/>
          <a:stretch>
            <a:fillRect/>
          </a:stretch>
        </p:blipFill>
        <p:spPr>
          <a:xfrm>
            <a:off x="2590800" y="1600200"/>
            <a:ext cx="1043039" cy="723900"/>
          </a:xfrm>
          <a:prstGeom prst="rect">
            <a:avLst/>
          </a:prstGeom>
        </p:spPr>
      </p:pic>
      <p:pic>
        <p:nvPicPr>
          <p:cNvPr id="39" name="Bildobjekt 38"/>
          <p:cNvPicPr>
            <a:picLocks noChangeAspect="1"/>
          </p:cNvPicPr>
          <p:nvPr/>
        </p:nvPicPr>
        <p:blipFill>
          <a:blip r:embed="rId20" cstate="print"/>
          <a:stretch>
            <a:fillRect/>
          </a:stretch>
        </p:blipFill>
        <p:spPr>
          <a:xfrm>
            <a:off x="8001000" y="5257800"/>
            <a:ext cx="895350" cy="895350"/>
          </a:xfrm>
          <a:prstGeom prst="rect">
            <a:avLst/>
          </a:prstGeom>
        </p:spPr>
      </p:pic>
      <p:pic>
        <p:nvPicPr>
          <p:cNvPr id="40" name="Bildobjekt 39"/>
          <p:cNvPicPr>
            <a:picLocks noChangeAspect="1"/>
          </p:cNvPicPr>
          <p:nvPr/>
        </p:nvPicPr>
        <p:blipFill>
          <a:blip r:embed="rId21" cstate="print"/>
          <a:stretch>
            <a:fillRect/>
          </a:stretch>
        </p:blipFill>
        <p:spPr>
          <a:xfrm>
            <a:off x="6172200" y="4572000"/>
            <a:ext cx="2559050" cy="394389"/>
          </a:xfrm>
          <a:prstGeom prst="rect">
            <a:avLst/>
          </a:prstGeom>
        </p:spPr>
      </p:pic>
      <p:pic>
        <p:nvPicPr>
          <p:cNvPr id="41" name="Bildobjekt 40"/>
          <p:cNvPicPr>
            <a:picLocks noChangeAspect="1"/>
          </p:cNvPicPr>
          <p:nvPr/>
        </p:nvPicPr>
        <p:blipFill>
          <a:blip r:embed="rId22" cstate="print"/>
          <a:stretch>
            <a:fillRect/>
          </a:stretch>
        </p:blipFill>
        <p:spPr>
          <a:xfrm>
            <a:off x="3124200" y="2590800"/>
            <a:ext cx="1708426" cy="647700"/>
          </a:xfrm>
          <a:prstGeom prst="rect">
            <a:avLst/>
          </a:prstGeom>
        </p:spPr>
      </p:pic>
      <p:pic>
        <p:nvPicPr>
          <p:cNvPr id="42" name="Bildobjekt 41"/>
          <p:cNvPicPr>
            <a:picLocks noChangeAspect="1"/>
          </p:cNvPicPr>
          <p:nvPr/>
        </p:nvPicPr>
        <p:blipFill>
          <a:blip r:embed="rId23" cstate="print"/>
          <a:stretch>
            <a:fillRect/>
          </a:stretch>
        </p:blipFill>
        <p:spPr>
          <a:xfrm>
            <a:off x="3886200" y="1676400"/>
            <a:ext cx="1314824" cy="419100"/>
          </a:xfrm>
          <a:prstGeom prst="rect">
            <a:avLst/>
          </a:prstGeom>
        </p:spPr>
      </p:pic>
      <p:pic>
        <p:nvPicPr>
          <p:cNvPr id="43" name="Bildobjekt 42"/>
          <p:cNvPicPr>
            <a:picLocks noChangeAspect="1"/>
          </p:cNvPicPr>
          <p:nvPr/>
        </p:nvPicPr>
        <p:blipFill>
          <a:blip r:embed="rId24" cstate="print"/>
          <a:stretch>
            <a:fillRect/>
          </a:stretch>
        </p:blipFill>
        <p:spPr>
          <a:xfrm>
            <a:off x="5638800" y="1295400"/>
            <a:ext cx="1047750" cy="1047750"/>
          </a:xfrm>
          <a:prstGeom prst="rect">
            <a:avLst/>
          </a:prstGeom>
        </p:spPr>
      </p:pic>
      <p:pic>
        <p:nvPicPr>
          <p:cNvPr id="44" name="Bildobjekt 43"/>
          <p:cNvPicPr>
            <a:picLocks noChangeAspect="1"/>
          </p:cNvPicPr>
          <p:nvPr/>
        </p:nvPicPr>
        <p:blipFill>
          <a:blip r:embed="rId25" cstate="print"/>
          <a:stretch>
            <a:fillRect/>
          </a:stretch>
        </p:blipFill>
        <p:spPr>
          <a:xfrm>
            <a:off x="6934200" y="1371600"/>
            <a:ext cx="950976" cy="577850"/>
          </a:xfrm>
          <a:prstGeom prst="rect">
            <a:avLst/>
          </a:prstGeom>
        </p:spPr>
      </p:pic>
      <p:pic>
        <p:nvPicPr>
          <p:cNvPr id="45" name="Bildobjekt 44"/>
          <p:cNvPicPr>
            <a:picLocks noChangeAspect="1"/>
          </p:cNvPicPr>
          <p:nvPr/>
        </p:nvPicPr>
        <p:blipFill>
          <a:blip r:embed="rId26" cstate="print"/>
          <a:stretch>
            <a:fillRect/>
          </a:stretch>
        </p:blipFill>
        <p:spPr>
          <a:xfrm>
            <a:off x="7848600" y="1828800"/>
            <a:ext cx="1017572" cy="825500"/>
          </a:xfrm>
          <a:prstGeom prst="rect">
            <a:avLst/>
          </a:prstGeom>
        </p:spPr>
      </p:pic>
      <p:pic>
        <p:nvPicPr>
          <p:cNvPr id="48" name="Bildobjekt 47"/>
          <p:cNvPicPr>
            <a:picLocks noChangeAspect="1"/>
          </p:cNvPicPr>
          <p:nvPr/>
        </p:nvPicPr>
        <p:blipFill>
          <a:blip r:embed="rId27" cstate="print"/>
          <a:stretch>
            <a:fillRect/>
          </a:stretch>
        </p:blipFill>
        <p:spPr>
          <a:xfrm>
            <a:off x="152400" y="2971800"/>
            <a:ext cx="2762250" cy="426132"/>
          </a:xfrm>
          <a:prstGeom prst="rect">
            <a:avLst/>
          </a:prstGeom>
        </p:spPr>
      </p:pic>
      <p:pic>
        <p:nvPicPr>
          <p:cNvPr id="49" name="Bildobjekt 48"/>
          <p:cNvPicPr>
            <a:picLocks noChangeAspect="1"/>
          </p:cNvPicPr>
          <p:nvPr/>
        </p:nvPicPr>
        <p:blipFill>
          <a:blip r:embed="rId28" cstate="print"/>
          <a:stretch>
            <a:fillRect/>
          </a:stretch>
        </p:blipFill>
        <p:spPr>
          <a:xfrm>
            <a:off x="5029200" y="4267200"/>
            <a:ext cx="819150" cy="819150"/>
          </a:xfrm>
          <a:prstGeom prst="rect">
            <a:avLst/>
          </a:prstGeom>
        </p:spPr>
      </p:pic>
      <p:pic>
        <p:nvPicPr>
          <p:cNvPr id="37" name="Bildobjekt 36" descr="Hughes.jpg"/>
          <p:cNvPicPr>
            <a:picLocks noChangeAspect="1"/>
          </p:cNvPicPr>
          <p:nvPr/>
        </p:nvPicPr>
        <p:blipFill>
          <a:blip r:embed="rId29"/>
          <a:stretch>
            <a:fillRect/>
          </a:stretch>
        </p:blipFill>
        <p:spPr>
          <a:xfrm>
            <a:off x="3657600" y="3581400"/>
            <a:ext cx="1549400" cy="429065"/>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a:cs typeface="Trebuchet MS"/>
              </a:rPr>
              <a:t>Customer Challenges</a:t>
            </a:r>
            <a:endParaRPr lang="en-US" dirty="0">
              <a:latin typeface="Trebuchet MS"/>
              <a:cs typeface="Trebuchet MS"/>
            </a:endParaRPr>
          </a:p>
        </p:txBody>
      </p:sp>
      <p:sp>
        <p:nvSpPr>
          <p:cNvPr id="3" name="Content Placeholder 2"/>
          <p:cNvSpPr>
            <a:spLocks noGrp="1"/>
          </p:cNvSpPr>
          <p:nvPr>
            <p:ph idx="1"/>
          </p:nvPr>
        </p:nvSpPr>
        <p:spPr/>
        <p:txBody>
          <a:bodyPr>
            <a:normAutofit/>
          </a:bodyPr>
          <a:lstStyle/>
          <a:p>
            <a:pPr lvl="1"/>
            <a:r>
              <a:rPr lang="en-US" dirty="0" smtClean="0">
                <a:latin typeface="Trebuchet MS"/>
                <a:cs typeface="Trebuchet MS"/>
              </a:rPr>
              <a:t>Username/password no longer offers needed protection, even with strong password policy</a:t>
            </a:r>
          </a:p>
          <a:p>
            <a:pPr lvl="1"/>
            <a:r>
              <a:rPr lang="en-US" dirty="0">
                <a:latin typeface="Trebuchet MS"/>
                <a:cs typeface="Trebuchet MS"/>
              </a:rPr>
              <a:t>Current OTP solutions too expensive and inflexible</a:t>
            </a:r>
          </a:p>
          <a:p>
            <a:pPr lvl="1"/>
            <a:r>
              <a:rPr lang="en-US" dirty="0">
                <a:latin typeface="Trebuchet MS"/>
                <a:cs typeface="Trebuchet MS"/>
              </a:rPr>
              <a:t>Support migration to cloud without loss of security and control</a:t>
            </a:r>
          </a:p>
          <a:p>
            <a:pPr lvl="1"/>
            <a:r>
              <a:rPr lang="en-US" dirty="0">
                <a:latin typeface="Trebuchet MS"/>
                <a:cs typeface="Trebuchet MS"/>
              </a:rPr>
              <a:t>Adapt to changing requirements and increasing use of mobile devices</a:t>
            </a:r>
          </a:p>
          <a:p>
            <a:pPr lvl="1"/>
            <a:r>
              <a:rPr lang="en-US" dirty="0" smtClean="0">
                <a:latin typeface="Trebuchet MS"/>
                <a:cs typeface="Trebuchet MS"/>
              </a:rPr>
              <a:t>Increasing regulatory </a:t>
            </a:r>
            <a:r>
              <a:rPr lang="en-US" dirty="0">
                <a:latin typeface="Trebuchet MS"/>
                <a:cs typeface="Trebuchet MS"/>
              </a:rPr>
              <a:t>compliance </a:t>
            </a:r>
            <a:r>
              <a:rPr lang="en-US" dirty="0" smtClean="0">
                <a:latin typeface="Trebuchet MS"/>
                <a:cs typeface="Trebuchet MS"/>
              </a:rPr>
              <a:t>requirements (PCI</a:t>
            </a:r>
            <a:r>
              <a:rPr lang="en-US" dirty="0">
                <a:latin typeface="Trebuchet MS"/>
                <a:cs typeface="Trebuchet MS"/>
              </a:rPr>
              <a:t>, SOX, HIPAA, etc…)</a:t>
            </a:r>
          </a:p>
          <a:p>
            <a:pPr lvl="1"/>
            <a:endParaRPr lang="en-US" dirty="0" smtClean="0">
              <a:latin typeface="Trebuchet MS"/>
              <a:cs typeface="Trebuchet MS"/>
            </a:endParaRPr>
          </a:p>
        </p:txBody>
      </p:sp>
      <p:sp>
        <p:nvSpPr>
          <p:cNvPr id="4" name="Rectangle 2"/>
          <p:cNvSpPr>
            <a:spLocks/>
          </p:cNvSpPr>
          <p:nvPr/>
        </p:nvSpPr>
        <p:spPr bwMode="auto">
          <a:xfrm>
            <a:off x="125016" y="6661547"/>
            <a:ext cx="2848534" cy="153888"/>
          </a:xfrm>
          <a:prstGeom prst="rect">
            <a:avLst/>
          </a:prstGeom>
          <a:noFill/>
          <a:ln w="12700">
            <a:noFill/>
            <a:miter lim="800000"/>
            <a:headEnd/>
            <a:tailEnd/>
          </a:ln>
        </p:spPr>
        <p:txBody>
          <a:bodyPr wrap="none" lIns="0" tIns="0" rIns="28572" bIns="0">
            <a:spAutoFit/>
          </a:bodyPr>
          <a:lstStyle/>
          <a:p>
            <a:r>
              <a:rPr lang="en-US" sz="1000" b="1" dirty="0">
                <a:solidFill>
                  <a:srgbClr val="535454"/>
                </a:solidFill>
                <a:latin typeface="Trebuchet MS" charset="0"/>
                <a:sym typeface="Trebuchet MS" charset="0"/>
              </a:rPr>
              <a:t>©</a:t>
            </a:r>
            <a:r>
              <a:rPr lang="en-US" sz="800" b="1" dirty="0">
                <a:solidFill>
                  <a:srgbClr val="535454"/>
                </a:solidFill>
                <a:latin typeface="Trebuchet MS" charset="0"/>
                <a:sym typeface="Trebuchet MS" charset="0"/>
              </a:rPr>
              <a:t> Nordic Edge™ – The provider of secure identity solutions</a:t>
            </a:r>
          </a:p>
        </p:txBody>
      </p:sp>
      <p:sp>
        <p:nvSpPr>
          <p:cNvPr id="5" name="Line 3"/>
          <p:cNvSpPr>
            <a:spLocks noChangeShapeType="1"/>
          </p:cNvSpPr>
          <p:nvPr/>
        </p:nvSpPr>
        <p:spPr bwMode="auto">
          <a:xfrm>
            <a:off x="-23440" y="6592342"/>
            <a:ext cx="9178603" cy="12279"/>
          </a:xfrm>
          <a:prstGeom prst="line">
            <a:avLst/>
          </a:prstGeom>
          <a:noFill/>
          <a:ln w="25400">
            <a:solidFill>
              <a:srgbClr val="4D4D4D"/>
            </a:solidFill>
            <a:prstDash val="sysDot"/>
            <a:round/>
            <a:headEnd/>
            <a:tailEnd/>
          </a:ln>
        </p:spPr>
        <p:txBody>
          <a:bodyPr lIns="0" tIns="0" rIns="0" bIns="0"/>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4" name="Rectangle 2"/>
          <p:cNvSpPr>
            <a:spLocks/>
          </p:cNvSpPr>
          <p:nvPr/>
        </p:nvSpPr>
        <p:spPr bwMode="auto">
          <a:xfrm>
            <a:off x="125016" y="6661547"/>
            <a:ext cx="2848534" cy="153888"/>
          </a:xfrm>
          <a:prstGeom prst="rect">
            <a:avLst/>
          </a:prstGeom>
          <a:noFill/>
          <a:ln w="12700">
            <a:noFill/>
            <a:miter lim="800000"/>
            <a:headEnd/>
            <a:tailEnd/>
          </a:ln>
        </p:spPr>
        <p:txBody>
          <a:bodyPr wrap="none" lIns="0" tIns="0" rIns="28572" bIns="0">
            <a:spAutoFit/>
          </a:bodyPr>
          <a:lstStyle/>
          <a:p>
            <a:r>
              <a:rPr lang="en-US" sz="1000" b="1" dirty="0">
                <a:solidFill>
                  <a:srgbClr val="535454"/>
                </a:solidFill>
                <a:latin typeface="Trebuchet MS" charset="0"/>
                <a:sym typeface="Trebuchet MS" charset="0"/>
              </a:rPr>
              <a:t>©</a:t>
            </a:r>
            <a:r>
              <a:rPr lang="en-US" sz="800" b="1" dirty="0">
                <a:solidFill>
                  <a:srgbClr val="535454"/>
                </a:solidFill>
                <a:latin typeface="Trebuchet MS" charset="0"/>
                <a:sym typeface="Trebuchet MS" charset="0"/>
              </a:rPr>
              <a:t> Nordic Edge™ – The provider of secure identity solutions</a:t>
            </a:r>
          </a:p>
        </p:txBody>
      </p:sp>
      <p:sp>
        <p:nvSpPr>
          <p:cNvPr id="143365" name="Line 3"/>
          <p:cNvSpPr>
            <a:spLocks noChangeShapeType="1"/>
          </p:cNvSpPr>
          <p:nvPr/>
        </p:nvSpPr>
        <p:spPr bwMode="auto">
          <a:xfrm>
            <a:off x="-23440" y="6592342"/>
            <a:ext cx="9178603" cy="12279"/>
          </a:xfrm>
          <a:prstGeom prst="line">
            <a:avLst/>
          </a:prstGeom>
          <a:noFill/>
          <a:ln w="25400">
            <a:solidFill>
              <a:srgbClr val="4D4D4D"/>
            </a:solidFill>
            <a:prstDash val="sysDot"/>
            <a:round/>
            <a:headEnd/>
            <a:tailEnd/>
          </a:ln>
        </p:spPr>
        <p:txBody>
          <a:bodyPr lIns="0" tIns="0" rIns="0" bIns="0"/>
          <a:lstStyle/>
          <a:p>
            <a:endParaRPr lang="en-US"/>
          </a:p>
        </p:txBody>
      </p:sp>
      <p:grpSp>
        <p:nvGrpSpPr>
          <p:cNvPr id="2" name="Group 4"/>
          <p:cNvGrpSpPr>
            <a:grpSpLocks/>
          </p:cNvGrpSpPr>
          <p:nvPr/>
        </p:nvGrpSpPr>
        <p:grpSpPr bwMode="auto">
          <a:xfrm>
            <a:off x="8136135" y="2500312"/>
            <a:ext cx="634008" cy="500063"/>
            <a:chOff x="0" y="0"/>
            <a:chExt cx="568" cy="448"/>
          </a:xfrm>
        </p:grpSpPr>
        <p:pic>
          <p:nvPicPr>
            <p:cNvPr id="143461" name="Picture 5"/>
            <p:cNvPicPr>
              <a:picLocks noChangeAspect="1" noChangeArrowheads="1"/>
            </p:cNvPicPr>
            <p:nvPr/>
          </p:nvPicPr>
          <p:blipFill>
            <a:blip r:embed="rId2" cstate="print"/>
            <a:srcRect/>
            <a:stretch>
              <a:fillRect/>
            </a:stretch>
          </p:blipFill>
          <p:spPr bwMode="auto">
            <a:xfrm>
              <a:off x="296" y="0"/>
              <a:ext cx="272" cy="448"/>
            </a:xfrm>
            <a:prstGeom prst="rect">
              <a:avLst/>
            </a:prstGeom>
            <a:noFill/>
            <a:ln w="25400">
              <a:noFill/>
              <a:round/>
              <a:headEnd/>
              <a:tailEnd/>
            </a:ln>
          </p:spPr>
        </p:pic>
        <p:sp>
          <p:nvSpPr>
            <p:cNvPr id="18438" name="Line 6"/>
            <p:cNvSpPr>
              <a:spLocks noChangeShapeType="1"/>
            </p:cNvSpPr>
            <p:nvPr/>
          </p:nvSpPr>
          <p:spPr bwMode="auto">
            <a:xfrm rot="10800000" flipH="1">
              <a:off x="0" y="223"/>
              <a:ext cx="183" cy="0"/>
            </a:xfrm>
            <a:prstGeom prst="line">
              <a:avLst/>
            </a:prstGeom>
            <a:noFill/>
            <a:ln w="12700" cap="flat">
              <a:solidFill>
                <a:srgbClr val="4D4D4D"/>
              </a:solidFill>
              <a:prstDash val="solid"/>
              <a:miter lim="800000"/>
              <a:headEnd type="none" w="med" len="med"/>
              <a:tailEnd type="none" w="med" len="med"/>
            </a:ln>
            <a:effectLst>
              <a:outerShdw blurRad="63500" dist="38099" dir="2700000" algn="ctr" rotWithShape="0">
                <a:schemeClr val="bg2">
                  <a:alpha val="74997"/>
                </a:schemeClr>
              </a:outerShdw>
            </a:effectLst>
          </p:spPr>
          <p:txBody>
            <a:bodyPr lIns="0" tIns="0" rIns="0" bIns="0"/>
            <a:lstStyle/>
            <a:p>
              <a:pPr>
                <a:defRPr/>
              </a:pPr>
              <a:endParaRPr lang="en-US">
                <a:cs typeface="ヒラギノ角ゴ ProN W6" charset="-128"/>
              </a:endParaRPr>
            </a:p>
          </p:txBody>
        </p:sp>
      </p:grpSp>
      <p:pic>
        <p:nvPicPr>
          <p:cNvPr id="143372" name="Picture 34"/>
          <p:cNvPicPr>
            <a:picLocks noChangeAspect="1" noChangeArrowheads="1"/>
          </p:cNvPicPr>
          <p:nvPr/>
        </p:nvPicPr>
        <p:blipFill>
          <a:blip r:embed="rId2" cstate="print"/>
          <a:srcRect/>
          <a:stretch>
            <a:fillRect/>
          </a:stretch>
        </p:blipFill>
        <p:spPr bwMode="auto">
          <a:xfrm>
            <a:off x="304800" y="4777383"/>
            <a:ext cx="303609" cy="500063"/>
          </a:xfrm>
          <a:prstGeom prst="rect">
            <a:avLst/>
          </a:prstGeom>
          <a:noFill/>
          <a:ln w="25400">
            <a:noFill/>
            <a:round/>
            <a:headEnd/>
            <a:tailEnd/>
          </a:ln>
        </p:spPr>
      </p:pic>
      <p:sp>
        <p:nvSpPr>
          <p:cNvPr id="18467" name="Line 35"/>
          <p:cNvSpPr>
            <a:spLocks noChangeShapeType="1"/>
          </p:cNvSpPr>
          <p:nvPr/>
        </p:nvSpPr>
        <p:spPr bwMode="auto">
          <a:xfrm>
            <a:off x="672033" y="5017369"/>
            <a:ext cx="1802680" cy="0"/>
          </a:xfrm>
          <a:prstGeom prst="line">
            <a:avLst/>
          </a:prstGeom>
          <a:noFill/>
          <a:ln w="12700" cap="flat">
            <a:solidFill>
              <a:srgbClr val="4D4D4D"/>
            </a:solidFill>
            <a:prstDash val="solid"/>
            <a:miter lim="800000"/>
            <a:headEnd type="none" w="med" len="med"/>
            <a:tailEnd type="none" w="med" len="med"/>
          </a:ln>
          <a:effectLst>
            <a:outerShdw blurRad="63500" dist="38099" dir="2700000" algn="ctr" rotWithShape="0">
              <a:schemeClr val="bg2">
                <a:alpha val="74997"/>
              </a:schemeClr>
            </a:outerShdw>
          </a:effectLst>
        </p:spPr>
        <p:txBody>
          <a:bodyPr lIns="0" tIns="0" rIns="0" bIns="0"/>
          <a:lstStyle/>
          <a:p>
            <a:pPr>
              <a:defRPr/>
            </a:pPr>
            <a:endParaRPr lang="en-US">
              <a:cs typeface="ヒラギノ角ゴ ProN W6" charset="-128"/>
            </a:endParaRPr>
          </a:p>
        </p:txBody>
      </p:sp>
      <p:sp>
        <p:nvSpPr>
          <p:cNvPr id="143374" name="Rectangle 36"/>
          <p:cNvSpPr>
            <a:spLocks/>
          </p:cNvSpPr>
          <p:nvPr/>
        </p:nvSpPr>
        <p:spPr bwMode="auto">
          <a:xfrm>
            <a:off x="7386041" y="1919883"/>
            <a:ext cx="1500188" cy="258961"/>
          </a:xfrm>
          <a:prstGeom prst="rect">
            <a:avLst/>
          </a:prstGeom>
          <a:noFill/>
          <a:ln w="12700">
            <a:noFill/>
            <a:miter lim="800000"/>
            <a:headEnd/>
            <a:tailEnd/>
          </a:ln>
        </p:spPr>
        <p:txBody>
          <a:bodyPr lIns="0" tIns="0" rIns="28572" bIns="0"/>
          <a:lstStyle/>
          <a:p>
            <a:r>
              <a:rPr lang="en-US" sz="1700" b="1" dirty="0">
                <a:latin typeface="Trebuchet MS"/>
                <a:cs typeface="Trebuchet MS"/>
                <a:sym typeface="Eurostile" charset="0"/>
              </a:rPr>
              <a:t>Local Network</a:t>
            </a:r>
          </a:p>
        </p:txBody>
      </p:sp>
      <p:sp>
        <p:nvSpPr>
          <p:cNvPr id="18469" name="Line 37"/>
          <p:cNvSpPr>
            <a:spLocks noChangeShapeType="1"/>
          </p:cNvSpPr>
          <p:nvPr/>
        </p:nvSpPr>
        <p:spPr bwMode="auto">
          <a:xfrm rot="10800000">
            <a:off x="8131670" y="2500313"/>
            <a:ext cx="0" cy="2501429"/>
          </a:xfrm>
          <a:prstGeom prst="line">
            <a:avLst/>
          </a:prstGeom>
          <a:noFill/>
          <a:ln w="12700" cap="flat">
            <a:solidFill>
              <a:srgbClr val="4D4D4D"/>
            </a:solidFill>
            <a:prstDash val="solid"/>
            <a:miter lim="800000"/>
            <a:headEnd type="none" w="med" len="med"/>
            <a:tailEnd type="none" w="med" len="med"/>
          </a:ln>
          <a:effectLst>
            <a:outerShdw blurRad="63500" dist="38099" dir="2700000" algn="ctr" rotWithShape="0">
              <a:schemeClr val="bg2">
                <a:alpha val="74997"/>
              </a:schemeClr>
            </a:outerShdw>
          </a:effectLst>
        </p:spPr>
        <p:txBody>
          <a:bodyPr lIns="0" tIns="0" rIns="0" bIns="0"/>
          <a:lstStyle/>
          <a:p>
            <a:pPr>
              <a:defRPr/>
            </a:pPr>
            <a:endParaRPr lang="en-US">
              <a:cs typeface="ヒラギノ角ゴ ProN W6" charset="-128"/>
            </a:endParaRPr>
          </a:p>
        </p:txBody>
      </p:sp>
      <p:sp>
        <p:nvSpPr>
          <p:cNvPr id="18470" name="Line 38"/>
          <p:cNvSpPr>
            <a:spLocks noChangeShapeType="1"/>
          </p:cNvSpPr>
          <p:nvPr/>
        </p:nvSpPr>
        <p:spPr bwMode="auto">
          <a:xfrm>
            <a:off x="8136136" y="3418954"/>
            <a:ext cx="204267" cy="0"/>
          </a:xfrm>
          <a:prstGeom prst="line">
            <a:avLst/>
          </a:prstGeom>
          <a:noFill/>
          <a:ln w="12700" cap="flat">
            <a:solidFill>
              <a:srgbClr val="4D4D4D"/>
            </a:solidFill>
            <a:prstDash val="solid"/>
            <a:miter lim="800000"/>
            <a:headEnd type="none" w="med" len="med"/>
            <a:tailEnd type="none" w="med" len="med"/>
          </a:ln>
          <a:effectLst>
            <a:outerShdw blurRad="63500" dist="38099" dir="2700000" algn="ctr" rotWithShape="0">
              <a:schemeClr val="bg2">
                <a:alpha val="74997"/>
              </a:schemeClr>
            </a:outerShdw>
          </a:effectLst>
        </p:spPr>
        <p:txBody>
          <a:bodyPr lIns="0" tIns="0" rIns="0" bIns="0"/>
          <a:lstStyle/>
          <a:p>
            <a:pPr>
              <a:defRPr/>
            </a:pPr>
            <a:endParaRPr lang="en-US">
              <a:cs typeface="ヒラギノ角ゴ ProN W6" charset="-128"/>
            </a:endParaRPr>
          </a:p>
        </p:txBody>
      </p:sp>
      <p:grpSp>
        <p:nvGrpSpPr>
          <p:cNvPr id="9" name="Group 39"/>
          <p:cNvGrpSpPr>
            <a:grpSpLocks/>
          </p:cNvGrpSpPr>
          <p:nvPr/>
        </p:nvGrpSpPr>
        <p:grpSpPr bwMode="auto">
          <a:xfrm>
            <a:off x="8357145" y="3187898"/>
            <a:ext cx="439787" cy="552525"/>
            <a:chOff x="0" y="0"/>
            <a:chExt cx="393" cy="495"/>
          </a:xfrm>
        </p:grpSpPr>
        <p:sp>
          <p:nvSpPr>
            <p:cNvPr id="143437" name="Rectangle 40"/>
            <p:cNvSpPr>
              <a:spLocks/>
            </p:cNvSpPr>
            <p:nvPr/>
          </p:nvSpPr>
          <p:spPr bwMode="auto">
            <a:xfrm>
              <a:off x="0" y="316"/>
              <a:ext cx="372" cy="179"/>
            </a:xfrm>
            <a:prstGeom prst="rect">
              <a:avLst/>
            </a:prstGeom>
            <a:noFill/>
            <a:ln w="12700">
              <a:noFill/>
              <a:miter lim="800000"/>
              <a:headEnd/>
              <a:tailEnd/>
            </a:ln>
          </p:spPr>
          <p:txBody>
            <a:bodyPr wrap="none" lIns="0" tIns="0" rIns="40637" bIns="0">
              <a:spAutoFit/>
            </a:bodyPr>
            <a:lstStyle/>
            <a:p>
              <a:r>
                <a:rPr lang="en-US" sz="1300" dirty="0">
                  <a:latin typeface="Trebuchet MS"/>
                  <a:cs typeface="Trebuchet MS"/>
                </a:rPr>
                <a:t>LDAP</a:t>
              </a:r>
            </a:p>
          </p:txBody>
        </p:sp>
        <p:pic>
          <p:nvPicPr>
            <p:cNvPr id="143438" name="Picture 41"/>
            <p:cNvPicPr>
              <a:picLocks noChangeAspect="1" noChangeArrowheads="1"/>
            </p:cNvPicPr>
            <p:nvPr/>
          </p:nvPicPr>
          <p:blipFill>
            <a:blip r:embed="rId3" cstate="print"/>
            <a:srcRect/>
            <a:stretch>
              <a:fillRect/>
            </a:stretch>
          </p:blipFill>
          <p:spPr bwMode="auto">
            <a:xfrm>
              <a:off x="97" y="0"/>
              <a:ext cx="296" cy="328"/>
            </a:xfrm>
            <a:prstGeom prst="rect">
              <a:avLst/>
            </a:prstGeom>
            <a:noFill/>
            <a:ln w="25400">
              <a:noFill/>
              <a:round/>
              <a:headEnd/>
              <a:tailEnd/>
            </a:ln>
          </p:spPr>
        </p:pic>
      </p:grpSp>
      <p:sp>
        <p:nvSpPr>
          <p:cNvPr id="18474" name="Line 42"/>
          <p:cNvSpPr>
            <a:spLocks noChangeShapeType="1"/>
          </p:cNvSpPr>
          <p:nvPr/>
        </p:nvSpPr>
        <p:spPr bwMode="auto">
          <a:xfrm>
            <a:off x="4394597" y="5011787"/>
            <a:ext cx="1141884" cy="0"/>
          </a:xfrm>
          <a:prstGeom prst="line">
            <a:avLst/>
          </a:prstGeom>
          <a:noFill/>
          <a:ln w="12700" cap="flat">
            <a:solidFill>
              <a:srgbClr val="4D4D4D"/>
            </a:solidFill>
            <a:prstDash val="solid"/>
            <a:miter lim="800000"/>
            <a:headEnd type="none" w="med" len="med"/>
            <a:tailEnd type="none" w="med" len="med"/>
          </a:ln>
          <a:effectLst>
            <a:outerShdw blurRad="63500" dist="38099" dir="2700000" algn="ctr" rotWithShape="0">
              <a:schemeClr val="bg2">
                <a:alpha val="74997"/>
              </a:schemeClr>
            </a:outerShdw>
          </a:effectLst>
        </p:spPr>
        <p:txBody>
          <a:bodyPr lIns="0" tIns="0" rIns="0" bIns="0"/>
          <a:lstStyle/>
          <a:p>
            <a:pPr>
              <a:defRPr/>
            </a:pPr>
            <a:endParaRPr lang="en-US">
              <a:cs typeface="ヒラギノ角ゴ ProN W6" charset="-128"/>
            </a:endParaRPr>
          </a:p>
        </p:txBody>
      </p:sp>
      <p:pic>
        <p:nvPicPr>
          <p:cNvPr id="18475" name="Picture 43"/>
          <p:cNvPicPr>
            <a:picLocks noChangeAspect="1" noChangeArrowheads="1"/>
          </p:cNvPicPr>
          <p:nvPr/>
        </p:nvPicPr>
        <p:blipFill>
          <a:blip r:embed="rId4" cstate="print"/>
          <a:srcRect/>
          <a:stretch>
            <a:fillRect/>
          </a:stretch>
        </p:blipFill>
        <p:spPr bwMode="auto">
          <a:xfrm>
            <a:off x="2555081" y="4607719"/>
            <a:ext cx="1777008" cy="825996"/>
          </a:xfrm>
          <a:prstGeom prst="rect">
            <a:avLst/>
          </a:prstGeom>
          <a:noFill/>
          <a:ln w="25400">
            <a:noFill/>
            <a:round/>
            <a:headEnd/>
            <a:tailEnd/>
          </a:ln>
          <a:effectLst>
            <a:outerShdw dist="76199" dir="2700000" algn="ctr" rotWithShape="0">
              <a:srgbClr val="808080">
                <a:alpha val="75000"/>
              </a:srgbClr>
            </a:outerShdw>
          </a:effectLst>
        </p:spPr>
      </p:pic>
      <p:sp>
        <p:nvSpPr>
          <p:cNvPr id="18476" name="Line 44"/>
          <p:cNvSpPr>
            <a:spLocks noChangeShapeType="1"/>
          </p:cNvSpPr>
          <p:nvPr/>
        </p:nvSpPr>
        <p:spPr bwMode="auto">
          <a:xfrm>
            <a:off x="7303442" y="5002857"/>
            <a:ext cx="838275" cy="0"/>
          </a:xfrm>
          <a:prstGeom prst="line">
            <a:avLst/>
          </a:prstGeom>
          <a:noFill/>
          <a:ln w="12700" cap="flat">
            <a:solidFill>
              <a:srgbClr val="4D4D4D"/>
            </a:solidFill>
            <a:prstDash val="solid"/>
            <a:miter lim="800000"/>
            <a:headEnd type="none" w="med" len="med"/>
            <a:tailEnd type="none" w="med" len="med"/>
          </a:ln>
          <a:effectLst>
            <a:outerShdw blurRad="63500" dist="38099" dir="2700000" algn="ctr" rotWithShape="0">
              <a:schemeClr val="bg2">
                <a:alpha val="74997"/>
              </a:schemeClr>
            </a:outerShdw>
          </a:effectLst>
        </p:spPr>
        <p:txBody>
          <a:bodyPr lIns="0" tIns="0" rIns="0" bIns="0"/>
          <a:lstStyle/>
          <a:p>
            <a:pPr>
              <a:defRPr/>
            </a:pPr>
            <a:endParaRPr lang="en-US">
              <a:cs typeface="ヒラギノ角ゴ ProN W6" charset="-128"/>
            </a:endParaRPr>
          </a:p>
        </p:txBody>
      </p:sp>
      <p:sp>
        <p:nvSpPr>
          <p:cNvPr id="18477" name="Line 45"/>
          <p:cNvSpPr>
            <a:spLocks noChangeShapeType="1"/>
          </p:cNvSpPr>
          <p:nvPr/>
        </p:nvSpPr>
        <p:spPr bwMode="auto">
          <a:xfrm>
            <a:off x="8136136" y="4133329"/>
            <a:ext cx="204267" cy="0"/>
          </a:xfrm>
          <a:prstGeom prst="line">
            <a:avLst/>
          </a:prstGeom>
          <a:noFill/>
          <a:ln w="12700" cap="flat">
            <a:solidFill>
              <a:srgbClr val="4D4D4D"/>
            </a:solidFill>
            <a:prstDash val="solid"/>
            <a:miter lim="800000"/>
            <a:headEnd type="none" w="med" len="med"/>
            <a:tailEnd type="none" w="med" len="med"/>
          </a:ln>
          <a:effectLst>
            <a:outerShdw blurRad="63500" dist="38099" dir="2700000" algn="ctr" rotWithShape="0">
              <a:schemeClr val="bg2">
                <a:alpha val="74997"/>
              </a:schemeClr>
            </a:outerShdw>
          </a:effectLst>
        </p:spPr>
        <p:txBody>
          <a:bodyPr lIns="0" tIns="0" rIns="0" bIns="0"/>
          <a:lstStyle/>
          <a:p>
            <a:pPr>
              <a:defRPr/>
            </a:pPr>
            <a:endParaRPr lang="en-US">
              <a:cs typeface="ヒラギノ角ゴ ProN W6" charset="-128"/>
            </a:endParaRPr>
          </a:p>
        </p:txBody>
      </p:sp>
      <p:grpSp>
        <p:nvGrpSpPr>
          <p:cNvPr id="10" name="Group 46"/>
          <p:cNvGrpSpPr>
            <a:grpSpLocks/>
          </p:cNvGrpSpPr>
          <p:nvPr/>
        </p:nvGrpSpPr>
        <p:grpSpPr bwMode="auto">
          <a:xfrm>
            <a:off x="8412955" y="3902273"/>
            <a:ext cx="383977" cy="543595"/>
            <a:chOff x="0" y="0"/>
            <a:chExt cx="343" cy="487"/>
          </a:xfrm>
        </p:grpSpPr>
        <p:sp>
          <p:nvSpPr>
            <p:cNvPr id="143435" name="Rectangle 47"/>
            <p:cNvSpPr>
              <a:spLocks/>
            </p:cNvSpPr>
            <p:nvPr/>
          </p:nvSpPr>
          <p:spPr bwMode="auto">
            <a:xfrm>
              <a:off x="0" y="308"/>
              <a:ext cx="279" cy="179"/>
            </a:xfrm>
            <a:prstGeom prst="rect">
              <a:avLst/>
            </a:prstGeom>
            <a:noFill/>
            <a:ln w="12700">
              <a:noFill/>
              <a:miter lim="800000"/>
              <a:headEnd/>
              <a:tailEnd/>
            </a:ln>
          </p:spPr>
          <p:txBody>
            <a:bodyPr wrap="none" lIns="0" tIns="0" rIns="40637" bIns="0">
              <a:spAutoFit/>
            </a:bodyPr>
            <a:lstStyle/>
            <a:p>
              <a:r>
                <a:rPr lang="en-US" sz="1300" dirty="0">
                  <a:latin typeface="Trebuchet MS"/>
                  <a:cs typeface="Trebuchet MS"/>
                </a:rPr>
                <a:t>SQL</a:t>
              </a:r>
            </a:p>
          </p:txBody>
        </p:sp>
        <p:pic>
          <p:nvPicPr>
            <p:cNvPr id="143436" name="Picture 48"/>
            <p:cNvPicPr>
              <a:picLocks noChangeAspect="1" noChangeArrowheads="1"/>
            </p:cNvPicPr>
            <p:nvPr/>
          </p:nvPicPr>
          <p:blipFill>
            <a:blip r:embed="rId3" cstate="print"/>
            <a:srcRect/>
            <a:stretch>
              <a:fillRect/>
            </a:stretch>
          </p:blipFill>
          <p:spPr bwMode="auto">
            <a:xfrm>
              <a:off x="47" y="0"/>
              <a:ext cx="296" cy="328"/>
            </a:xfrm>
            <a:prstGeom prst="rect">
              <a:avLst/>
            </a:prstGeom>
            <a:noFill/>
            <a:ln w="25400">
              <a:noFill/>
              <a:round/>
              <a:headEnd/>
              <a:tailEnd/>
            </a:ln>
          </p:spPr>
        </p:pic>
      </p:grpSp>
      <p:grpSp>
        <p:nvGrpSpPr>
          <p:cNvPr id="11" name="Group 49"/>
          <p:cNvGrpSpPr>
            <a:grpSpLocks/>
          </p:cNvGrpSpPr>
          <p:nvPr/>
        </p:nvGrpSpPr>
        <p:grpSpPr bwMode="auto">
          <a:xfrm>
            <a:off x="5537596" y="4384477"/>
            <a:ext cx="1777008" cy="1283643"/>
            <a:chOff x="0" y="0"/>
            <a:chExt cx="1592" cy="1150"/>
          </a:xfrm>
        </p:grpSpPr>
        <p:grpSp>
          <p:nvGrpSpPr>
            <p:cNvPr id="12" name="Group 50"/>
            <p:cNvGrpSpPr>
              <a:grpSpLocks/>
            </p:cNvGrpSpPr>
            <p:nvPr/>
          </p:nvGrpSpPr>
          <p:grpSpPr bwMode="auto">
            <a:xfrm>
              <a:off x="0" y="0"/>
              <a:ext cx="1592" cy="1150"/>
              <a:chOff x="0" y="0"/>
              <a:chExt cx="1592" cy="1150"/>
            </a:xfrm>
          </p:grpSpPr>
          <p:pic>
            <p:nvPicPr>
              <p:cNvPr id="143426" name="Picture 51"/>
              <p:cNvPicPr>
                <a:picLocks noChangeArrowheads="1"/>
              </p:cNvPicPr>
              <p:nvPr/>
            </p:nvPicPr>
            <p:blipFill>
              <a:blip r:embed="rId5" cstate="print"/>
              <a:srcRect/>
              <a:stretch>
                <a:fillRect/>
              </a:stretch>
            </p:blipFill>
            <p:spPr bwMode="auto">
              <a:xfrm>
                <a:off x="-24" y="-24"/>
                <a:ext cx="1640" cy="1200"/>
              </a:xfrm>
              <a:prstGeom prst="rect">
                <a:avLst/>
              </a:prstGeom>
              <a:noFill/>
              <a:ln w="25400">
                <a:noFill/>
                <a:round/>
                <a:headEnd/>
                <a:tailEnd/>
              </a:ln>
            </p:spPr>
          </p:pic>
          <p:pic>
            <p:nvPicPr>
              <p:cNvPr id="143427" name="Picture 52"/>
              <p:cNvPicPr>
                <a:picLocks noChangeAspect="1" noChangeArrowheads="1"/>
              </p:cNvPicPr>
              <p:nvPr/>
            </p:nvPicPr>
            <p:blipFill>
              <a:blip r:embed="rId6" cstate="print"/>
              <a:srcRect/>
              <a:stretch>
                <a:fillRect/>
              </a:stretch>
            </p:blipFill>
            <p:spPr bwMode="auto">
              <a:xfrm>
                <a:off x="1022" y="242"/>
                <a:ext cx="456" cy="227"/>
              </a:xfrm>
              <a:prstGeom prst="rect">
                <a:avLst/>
              </a:prstGeom>
              <a:noFill/>
              <a:ln w="25400">
                <a:noFill/>
                <a:round/>
                <a:headEnd/>
                <a:tailEnd/>
              </a:ln>
            </p:spPr>
          </p:pic>
          <p:pic>
            <p:nvPicPr>
              <p:cNvPr id="143428" name="Picture 53"/>
              <p:cNvPicPr>
                <a:picLocks noChangeAspect="1" noChangeArrowheads="1"/>
              </p:cNvPicPr>
              <p:nvPr/>
            </p:nvPicPr>
            <p:blipFill>
              <a:blip r:embed="rId7" cstate="print"/>
              <a:srcRect/>
              <a:stretch>
                <a:fillRect/>
              </a:stretch>
            </p:blipFill>
            <p:spPr bwMode="auto">
              <a:xfrm>
                <a:off x="1026" y="440"/>
                <a:ext cx="400" cy="248"/>
              </a:xfrm>
              <a:prstGeom prst="rect">
                <a:avLst/>
              </a:prstGeom>
              <a:noFill/>
              <a:ln w="25400">
                <a:noFill/>
                <a:round/>
                <a:headEnd/>
                <a:tailEnd/>
              </a:ln>
            </p:spPr>
          </p:pic>
          <p:pic>
            <p:nvPicPr>
              <p:cNvPr id="143429" name="Picture 54"/>
              <p:cNvPicPr>
                <a:picLocks noChangeAspect="1" noChangeArrowheads="1"/>
              </p:cNvPicPr>
              <p:nvPr/>
            </p:nvPicPr>
            <p:blipFill>
              <a:blip r:embed="rId8" cstate="print"/>
              <a:srcRect/>
              <a:stretch>
                <a:fillRect/>
              </a:stretch>
            </p:blipFill>
            <p:spPr bwMode="auto">
              <a:xfrm>
                <a:off x="1006" y="92"/>
                <a:ext cx="400" cy="176"/>
              </a:xfrm>
              <a:prstGeom prst="rect">
                <a:avLst/>
              </a:prstGeom>
              <a:noFill/>
              <a:ln w="25400">
                <a:noFill/>
                <a:round/>
                <a:headEnd/>
                <a:tailEnd/>
              </a:ln>
            </p:spPr>
          </p:pic>
          <p:pic>
            <p:nvPicPr>
              <p:cNvPr id="143430" name="Picture 55"/>
              <p:cNvPicPr>
                <a:picLocks noChangeAspect="1" noChangeArrowheads="1"/>
              </p:cNvPicPr>
              <p:nvPr/>
            </p:nvPicPr>
            <p:blipFill>
              <a:blip r:embed="rId9" cstate="print"/>
              <a:srcRect/>
              <a:stretch>
                <a:fillRect/>
              </a:stretch>
            </p:blipFill>
            <p:spPr bwMode="auto">
              <a:xfrm>
                <a:off x="835" y="739"/>
                <a:ext cx="728" cy="168"/>
              </a:xfrm>
              <a:prstGeom prst="rect">
                <a:avLst/>
              </a:prstGeom>
              <a:noFill/>
              <a:ln w="25400">
                <a:noFill/>
                <a:round/>
                <a:headEnd/>
                <a:tailEnd/>
              </a:ln>
            </p:spPr>
          </p:pic>
          <p:pic>
            <p:nvPicPr>
              <p:cNvPr id="143431" name="Picture 56"/>
              <p:cNvPicPr>
                <a:picLocks noChangeAspect="1" noChangeArrowheads="1"/>
              </p:cNvPicPr>
              <p:nvPr/>
            </p:nvPicPr>
            <p:blipFill>
              <a:blip r:embed="rId10" cstate="print"/>
              <a:srcRect/>
              <a:stretch>
                <a:fillRect/>
              </a:stretch>
            </p:blipFill>
            <p:spPr bwMode="auto">
              <a:xfrm>
                <a:off x="832" y="916"/>
                <a:ext cx="641" cy="151"/>
              </a:xfrm>
              <a:prstGeom prst="rect">
                <a:avLst/>
              </a:prstGeom>
              <a:noFill/>
              <a:ln w="25400">
                <a:noFill/>
                <a:round/>
                <a:headEnd/>
                <a:tailEnd/>
              </a:ln>
            </p:spPr>
          </p:pic>
          <p:pic>
            <p:nvPicPr>
              <p:cNvPr id="143432" name="Picture 57"/>
              <p:cNvPicPr>
                <a:picLocks noChangeAspect="1" noChangeArrowheads="1"/>
              </p:cNvPicPr>
              <p:nvPr/>
            </p:nvPicPr>
            <p:blipFill>
              <a:blip r:embed="rId11" cstate="print"/>
              <a:srcRect/>
              <a:stretch>
                <a:fillRect/>
              </a:stretch>
            </p:blipFill>
            <p:spPr bwMode="auto">
              <a:xfrm>
                <a:off x="64" y="576"/>
                <a:ext cx="936" cy="152"/>
              </a:xfrm>
              <a:prstGeom prst="rect">
                <a:avLst/>
              </a:prstGeom>
              <a:noFill/>
              <a:ln w="25400">
                <a:noFill/>
                <a:round/>
                <a:headEnd/>
                <a:tailEnd/>
              </a:ln>
            </p:spPr>
          </p:pic>
          <p:pic>
            <p:nvPicPr>
              <p:cNvPr id="143433" name="Picture 58"/>
              <p:cNvPicPr>
                <a:picLocks noChangeAspect="1" noChangeArrowheads="1"/>
              </p:cNvPicPr>
              <p:nvPr/>
            </p:nvPicPr>
            <p:blipFill>
              <a:blip r:embed="rId12" cstate="print"/>
              <a:srcRect/>
              <a:stretch>
                <a:fillRect/>
              </a:stretch>
            </p:blipFill>
            <p:spPr bwMode="auto">
              <a:xfrm>
                <a:off x="160" y="392"/>
                <a:ext cx="600" cy="112"/>
              </a:xfrm>
              <a:prstGeom prst="rect">
                <a:avLst/>
              </a:prstGeom>
              <a:noFill/>
              <a:ln w="25400">
                <a:noFill/>
                <a:round/>
                <a:headEnd/>
                <a:tailEnd/>
              </a:ln>
            </p:spPr>
          </p:pic>
          <p:pic>
            <p:nvPicPr>
              <p:cNvPr id="143434" name="Picture 59"/>
              <p:cNvPicPr>
                <a:picLocks noChangeAspect="1" noChangeArrowheads="1"/>
              </p:cNvPicPr>
              <p:nvPr/>
            </p:nvPicPr>
            <p:blipFill>
              <a:blip r:embed="rId13" cstate="print"/>
              <a:srcRect/>
              <a:stretch>
                <a:fillRect/>
              </a:stretch>
            </p:blipFill>
            <p:spPr bwMode="auto">
              <a:xfrm>
                <a:off x="120" y="768"/>
                <a:ext cx="656" cy="232"/>
              </a:xfrm>
              <a:prstGeom prst="rect">
                <a:avLst/>
              </a:prstGeom>
              <a:noFill/>
              <a:ln w="25400">
                <a:noFill/>
                <a:round/>
                <a:headEnd/>
                <a:tailEnd/>
              </a:ln>
            </p:spPr>
          </p:pic>
        </p:grpSp>
        <p:pic>
          <p:nvPicPr>
            <p:cNvPr id="143425" name="Picture 60"/>
            <p:cNvPicPr>
              <a:picLocks noChangeAspect="1" noChangeArrowheads="1"/>
            </p:cNvPicPr>
            <p:nvPr/>
          </p:nvPicPr>
          <p:blipFill>
            <a:blip r:embed="rId14" cstate="print"/>
            <a:srcRect/>
            <a:stretch>
              <a:fillRect/>
            </a:stretch>
          </p:blipFill>
          <p:spPr bwMode="auto">
            <a:xfrm>
              <a:off x="123" y="144"/>
              <a:ext cx="616" cy="192"/>
            </a:xfrm>
            <a:prstGeom prst="rect">
              <a:avLst/>
            </a:prstGeom>
            <a:noFill/>
            <a:ln w="25400">
              <a:noFill/>
              <a:round/>
              <a:headEnd/>
              <a:tailEnd/>
            </a:ln>
          </p:spPr>
        </p:pic>
      </p:grpSp>
      <p:grpSp>
        <p:nvGrpSpPr>
          <p:cNvPr id="13" name="Group 61"/>
          <p:cNvGrpSpPr>
            <a:grpSpLocks/>
          </p:cNvGrpSpPr>
          <p:nvPr/>
        </p:nvGrpSpPr>
        <p:grpSpPr bwMode="auto">
          <a:xfrm>
            <a:off x="5537596" y="4384477"/>
            <a:ext cx="1777008" cy="1283643"/>
            <a:chOff x="0" y="0"/>
            <a:chExt cx="1592" cy="1150"/>
          </a:xfrm>
        </p:grpSpPr>
        <p:pic>
          <p:nvPicPr>
            <p:cNvPr id="143414" name="Picture 62"/>
            <p:cNvPicPr>
              <a:picLocks noChangeAspect="1" noChangeArrowheads="1"/>
            </p:cNvPicPr>
            <p:nvPr/>
          </p:nvPicPr>
          <p:blipFill>
            <a:blip r:embed="rId10" cstate="print"/>
            <a:srcRect/>
            <a:stretch>
              <a:fillRect/>
            </a:stretch>
          </p:blipFill>
          <p:spPr bwMode="auto">
            <a:xfrm>
              <a:off x="832" y="916"/>
              <a:ext cx="641" cy="151"/>
            </a:xfrm>
            <a:prstGeom prst="rect">
              <a:avLst/>
            </a:prstGeom>
            <a:noFill/>
            <a:ln w="25400">
              <a:noFill/>
              <a:round/>
              <a:headEnd/>
              <a:tailEnd/>
            </a:ln>
          </p:spPr>
        </p:pic>
        <p:pic>
          <p:nvPicPr>
            <p:cNvPr id="143415" name="Picture 63"/>
            <p:cNvPicPr>
              <a:picLocks noChangeArrowheads="1"/>
            </p:cNvPicPr>
            <p:nvPr/>
          </p:nvPicPr>
          <p:blipFill>
            <a:blip r:embed="rId5" cstate="print"/>
            <a:srcRect/>
            <a:stretch>
              <a:fillRect/>
            </a:stretch>
          </p:blipFill>
          <p:spPr bwMode="auto">
            <a:xfrm>
              <a:off x="-24" y="-24"/>
              <a:ext cx="1640" cy="1200"/>
            </a:xfrm>
            <a:prstGeom prst="rect">
              <a:avLst/>
            </a:prstGeom>
            <a:noFill/>
            <a:ln w="25400">
              <a:noFill/>
              <a:round/>
              <a:headEnd/>
              <a:tailEnd/>
            </a:ln>
          </p:spPr>
        </p:pic>
        <p:pic>
          <p:nvPicPr>
            <p:cNvPr id="143416" name="Picture 64"/>
            <p:cNvPicPr>
              <a:picLocks noChangeAspect="1" noChangeArrowheads="1"/>
            </p:cNvPicPr>
            <p:nvPr/>
          </p:nvPicPr>
          <p:blipFill>
            <a:blip r:embed="rId6" cstate="print"/>
            <a:srcRect/>
            <a:stretch>
              <a:fillRect/>
            </a:stretch>
          </p:blipFill>
          <p:spPr bwMode="auto">
            <a:xfrm>
              <a:off x="1022" y="390"/>
              <a:ext cx="456" cy="227"/>
            </a:xfrm>
            <a:prstGeom prst="rect">
              <a:avLst/>
            </a:prstGeom>
            <a:noFill/>
            <a:ln w="25400">
              <a:noFill/>
              <a:round/>
              <a:headEnd/>
              <a:tailEnd/>
            </a:ln>
          </p:spPr>
        </p:pic>
        <p:pic>
          <p:nvPicPr>
            <p:cNvPr id="143417" name="Picture 65"/>
            <p:cNvPicPr>
              <a:picLocks noChangeAspect="1" noChangeArrowheads="1"/>
            </p:cNvPicPr>
            <p:nvPr/>
          </p:nvPicPr>
          <p:blipFill>
            <a:blip r:embed="rId7" cstate="print"/>
            <a:srcRect/>
            <a:stretch>
              <a:fillRect/>
            </a:stretch>
          </p:blipFill>
          <p:spPr bwMode="auto">
            <a:xfrm>
              <a:off x="1003" y="328"/>
              <a:ext cx="400" cy="248"/>
            </a:xfrm>
            <a:prstGeom prst="rect">
              <a:avLst/>
            </a:prstGeom>
            <a:noFill/>
            <a:ln w="25400">
              <a:noFill/>
              <a:round/>
              <a:headEnd/>
              <a:tailEnd/>
            </a:ln>
          </p:spPr>
        </p:pic>
        <p:pic>
          <p:nvPicPr>
            <p:cNvPr id="143418" name="Picture 66"/>
            <p:cNvPicPr>
              <a:picLocks noChangeAspect="1" noChangeArrowheads="1"/>
            </p:cNvPicPr>
            <p:nvPr/>
          </p:nvPicPr>
          <p:blipFill>
            <a:blip r:embed="rId8" cstate="print"/>
            <a:srcRect/>
            <a:stretch>
              <a:fillRect/>
            </a:stretch>
          </p:blipFill>
          <p:spPr bwMode="auto">
            <a:xfrm>
              <a:off x="1006" y="92"/>
              <a:ext cx="400" cy="176"/>
            </a:xfrm>
            <a:prstGeom prst="rect">
              <a:avLst/>
            </a:prstGeom>
            <a:noFill/>
            <a:ln w="25400">
              <a:noFill/>
              <a:round/>
              <a:headEnd/>
              <a:tailEnd/>
            </a:ln>
          </p:spPr>
        </p:pic>
        <p:pic>
          <p:nvPicPr>
            <p:cNvPr id="143419" name="Picture 67"/>
            <p:cNvPicPr>
              <a:picLocks noChangeAspect="1" noChangeArrowheads="1"/>
            </p:cNvPicPr>
            <p:nvPr/>
          </p:nvPicPr>
          <p:blipFill>
            <a:blip r:embed="rId9" cstate="print"/>
            <a:srcRect/>
            <a:stretch>
              <a:fillRect/>
            </a:stretch>
          </p:blipFill>
          <p:spPr bwMode="auto">
            <a:xfrm>
              <a:off x="767" y="739"/>
              <a:ext cx="728" cy="168"/>
            </a:xfrm>
            <a:prstGeom prst="rect">
              <a:avLst/>
            </a:prstGeom>
            <a:noFill/>
            <a:ln w="25400">
              <a:noFill/>
              <a:round/>
              <a:headEnd/>
              <a:tailEnd/>
            </a:ln>
          </p:spPr>
        </p:pic>
        <p:pic>
          <p:nvPicPr>
            <p:cNvPr id="143420" name="Picture 68"/>
            <p:cNvPicPr>
              <a:picLocks noChangeAspect="1" noChangeArrowheads="1"/>
            </p:cNvPicPr>
            <p:nvPr/>
          </p:nvPicPr>
          <p:blipFill>
            <a:blip r:embed="rId11" cstate="print"/>
            <a:srcRect/>
            <a:stretch>
              <a:fillRect/>
            </a:stretch>
          </p:blipFill>
          <p:spPr bwMode="auto">
            <a:xfrm>
              <a:off x="64" y="576"/>
              <a:ext cx="936" cy="152"/>
            </a:xfrm>
            <a:prstGeom prst="rect">
              <a:avLst/>
            </a:prstGeom>
            <a:noFill/>
            <a:ln w="25400">
              <a:noFill/>
              <a:round/>
              <a:headEnd/>
              <a:tailEnd/>
            </a:ln>
          </p:spPr>
        </p:pic>
        <p:pic>
          <p:nvPicPr>
            <p:cNvPr id="143421" name="Picture 69"/>
            <p:cNvPicPr>
              <a:picLocks noChangeAspect="1" noChangeArrowheads="1"/>
            </p:cNvPicPr>
            <p:nvPr/>
          </p:nvPicPr>
          <p:blipFill>
            <a:blip r:embed="rId12" cstate="print"/>
            <a:srcRect/>
            <a:stretch>
              <a:fillRect/>
            </a:stretch>
          </p:blipFill>
          <p:spPr bwMode="auto">
            <a:xfrm>
              <a:off x="160" y="392"/>
              <a:ext cx="600" cy="112"/>
            </a:xfrm>
            <a:prstGeom prst="rect">
              <a:avLst/>
            </a:prstGeom>
            <a:noFill/>
            <a:ln w="25400">
              <a:noFill/>
              <a:round/>
              <a:headEnd/>
              <a:tailEnd/>
            </a:ln>
          </p:spPr>
        </p:pic>
        <p:pic>
          <p:nvPicPr>
            <p:cNvPr id="143422" name="Picture 70"/>
            <p:cNvPicPr>
              <a:picLocks noChangeAspect="1" noChangeArrowheads="1"/>
            </p:cNvPicPr>
            <p:nvPr/>
          </p:nvPicPr>
          <p:blipFill>
            <a:blip r:embed="rId13" cstate="print"/>
            <a:srcRect/>
            <a:stretch>
              <a:fillRect/>
            </a:stretch>
          </p:blipFill>
          <p:spPr bwMode="auto">
            <a:xfrm>
              <a:off x="120" y="768"/>
              <a:ext cx="656" cy="232"/>
            </a:xfrm>
            <a:prstGeom prst="rect">
              <a:avLst/>
            </a:prstGeom>
            <a:noFill/>
            <a:ln w="25400">
              <a:noFill/>
              <a:round/>
              <a:headEnd/>
              <a:tailEnd/>
            </a:ln>
          </p:spPr>
        </p:pic>
        <p:pic>
          <p:nvPicPr>
            <p:cNvPr id="143423" name="Picture 71"/>
            <p:cNvPicPr>
              <a:picLocks noChangeAspect="1" noChangeArrowheads="1"/>
            </p:cNvPicPr>
            <p:nvPr/>
          </p:nvPicPr>
          <p:blipFill>
            <a:blip r:embed="rId14" cstate="print"/>
            <a:srcRect/>
            <a:stretch>
              <a:fillRect/>
            </a:stretch>
          </p:blipFill>
          <p:spPr bwMode="auto">
            <a:xfrm>
              <a:off x="123" y="144"/>
              <a:ext cx="616" cy="192"/>
            </a:xfrm>
            <a:prstGeom prst="rect">
              <a:avLst/>
            </a:prstGeom>
            <a:noFill/>
            <a:ln w="25400">
              <a:noFill/>
              <a:round/>
              <a:headEnd/>
              <a:tailEnd/>
            </a:ln>
          </p:spPr>
        </p:pic>
      </p:grpSp>
      <p:grpSp>
        <p:nvGrpSpPr>
          <p:cNvPr id="14" name="Group 72"/>
          <p:cNvGrpSpPr>
            <a:grpSpLocks/>
          </p:cNvGrpSpPr>
          <p:nvPr/>
        </p:nvGrpSpPr>
        <p:grpSpPr bwMode="auto">
          <a:xfrm>
            <a:off x="5537595" y="4384477"/>
            <a:ext cx="1777009" cy="1283643"/>
            <a:chOff x="0" y="0"/>
            <a:chExt cx="1592" cy="1150"/>
          </a:xfrm>
          <a:solidFill>
            <a:schemeClr val="bg1"/>
          </a:solidFill>
        </p:grpSpPr>
        <p:grpSp>
          <p:nvGrpSpPr>
            <p:cNvPr id="15" name="Group 73"/>
            <p:cNvGrpSpPr>
              <a:grpSpLocks/>
            </p:cNvGrpSpPr>
            <p:nvPr/>
          </p:nvGrpSpPr>
          <p:grpSpPr bwMode="auto">
            <a:xfrm>
              <a:off x="0" y="0"/>
              <a:ext cx="1592" cy="1150"/>
              <a:chOff x="0" y="0"/>
              <a:chExt cx="1592" cy="1150"/>
            </a:xfrm>
            <a:grpFill/>
          </p:grpSpPr>
          <p:grpSp>
            <p:nvGrpSpPr>
              <p:cNvPr id="16" name="Group 74"/>
              <p:cNvGrpSpPr>
                <a:grpSpLocks/>
              </p:cNvGrpSpPr>
              <p:nvPr/>
            </p:nvGrpSpPr>
            <p:grpSpPr bwMode="auto">
              <a:xfrm>
                <a:off x="0" y="0"/>
                <a:ext cx="1592" cy="1150"/>
                <a:chOff x="0" y="0"/>
                <a:chExt cx="1592" cy="1150"/>
              </a:xfrm>
              <a:grpFill/>
            </p:grpSpPr>
            <p:pic>
              <p:nvPicPr>
                <p:cNvPr id="143405" name="Picture 75"/>
                <p:cNvPicPr>
                  <a:picLocks noChangeArrowheads="1"/>
                </p:cNvPicPr>
                <p:nvPr/>
              </p:nvPicPr>
              <p:blipFill>
                <a:blip r:embed="rId5" cstate="print"/>
                <a:srcRect/>
                <a:stretch>
                  <a:fillRect/>
                </a:stretch>
              </p:blipFill>
              <p:spPr bwMode="auto">
                <a:xfrm>
                  <a:off x="-24" y="-24"/>
                  <a:ext cx="1640" cy="1200"/>
                </a:xfrm>
                <a:prstGeom prst="rect">
                  <a:avLst/>
                </a:prstGeom>
                <a:grpFill/>
                <a:ln w="25400">
                  <a:noFill/>
                  <a:round/>
                  <a:headEnd/>
                  <a:tailEnd/>
                </a:ln>
              </p:spPr>
            </p:pic>
            <p:pic>
              <p:nvPicPr>
                <p:cNvPr id="143406" name="Picture 76"/>
                <p:cNvPicPr>
                  <a:picLocks noChangeAspect="1" noChangeArrowheads="1"/>
                </p:cNvPicPr>
                <p:nvPr/>
              </p:nvPicPr>
              <p:blipFill>
                <a:blip r:embed="rId6" cstate="print"/>
                <a:srcRect/>
                <a:stretch>
                  <a:fillRect/>
                </a:stretch>
              </p:blipFill>
              <p:spPr bwMode="auto">
                <a:xfrm>
                  <a:off x="1022" y="242"/>
                  <a:ext cx="456" cy="227"/>
                </a:xfrm>
                <a:prstGeom prst="rect">
                  <a:avLst/>
                </a:prstGeom>
                <a:grpFill/>
                <a:ln w="25400">
                  <a:noFill/>
                  <a:round/>
                  <a:headEnd/>
                  <a:tailEnd/>
                </a:ln>
              </p:spPr>
            </p:pic>
            <p:pic>
              <p:nvPicPr>
                <p:cNvPr id="143407" name="Picture 77"/>
                <p:cNvPicPr>
                  <a:picLocks noChangeAspect="1" noChangeArrowheads="1"/>
                </p:cNvPicPr>
                <p:nvPr/>
              </p:nvPicPr>
              <p:blipFill>
                <a:blip r:embed="rId7" cstate="print"/>
                <a:srcRect/>
                <a:stretch>
                  <a:fillRect/>
                </a:stretch>
              </p:blipFill>
              <p:spPr bwMode="auto">
                <a:xfrm>
                  <a:off x="1026" y="440"/>
                  <a:ext cx="400" cy="248"/>
                </a:xfrm>
                <a:prstGeom prst="rect">
                  <a:avLst/>
                </a:prstGeom>
                <a:grpFill/>
                <a:ln w="25400">
                  <a:noFill/>
                  <a:round/>
                  <a:headEnd/>
                  <a:tailEnd/>
                </a:ln>
              </p:spPr>
            </p:pic>
            <p:pic>
              <p:nvPicPr>
                <p:cNvPr id="143408" name="Picture 78"/>
                <p:cNvPicPr>
                  <a:picLocks noChangeAspect="1" noChangeArrowheads="1"/>
                </p:cNvPicPr>
                <p:nvPr/>
              </p:nvPicPr>
              <p:blipFill>
                <a:blip r:embed="rId8" cstate="print"/>
                <a:srcRect/>
                <a:stretch>
                  <a:fillRect/>
                </a:stretch>
              </p:blipFill>
              <p:spPr bwMode="auto">
                <a:xfrm>
                  <a:off x="1006" y="92"/>
                  <a:ext cx="400" cy="176"/>
                </a:xfrm>
                <a:prstGeom prst="rect">
                  <a:avLst/>
                </a:prstGeom>
                <a:grpFill/>
                <a:ln w="25400">
                  <a:noFill/>
                  <a:round/>
                  <a:headEnd/>
                  <a:tailEnd/>
                </a:ln>
              </p:spPr>
            </p:pic>
            <p:pic>
              <p:nvPicPr>
                <p:cNvPr id="143409" name="Picture 79"/>
                <p:cNvPicPr>
                  <a:picLocks noChangeAspect="1" noChangeArrowheads="1"/>
                </p:cNvPicPr>
                <p:nvPr/>
              </p:nvPicPr>
              <p:blipFill>
                <a:blip r:embed="rId9" cstate="print"/>
                <a:srcRect/>
                <a:stretch>
                  <a:fillRect/>
                </a:stretch>
              </p:blipFill>
              <p:spPr bwMode="auto">
                <a:xfrm>
                  <a:off x="835" y="739"/>
                  <a:ext cx="728" cy="168"/>
                </a:xfrm>
                <a:prstGeom prst="rect">
                  <a:avLst/>
                </a:prstGeom>
                <a:grpFill/>
                <a:ln w="25400">
                  <a:noFill/>
                  <a:round/>
                  <a:headEnd/>
                  <a:tailEnd/>
                </a:ln>
              </p:spPr>
            </p:pic>
            <p:pic>
              <p:nvPicPr>
                <p:cNvPr id="143410" name="Picture 80"/>
                <p:cNvPicPr>
                  <a:picLocks noChangeAspect="1" noChangeArrowheads="1"/>
                </p:cNvPicPr>
                <p:nvPr/>
              </p:nvPicPr>
              <p:blipFill>
                <a:blip r:embed="rId10" cstate="print"/>
                <a:srcRect/>
                <a:stretch>
                  <a:fillRect/>
                </a:stretch>
              </p:blipFill>
              <p:spPr bwMode="auto">
                <a:xfrm>
                  <a:off x="832" y="916"/>
                  <a:ext cx="641" cy="151"/>
                </a:xfrm>
                <a:prstGeom prst="rect">
                  <a:avLst/>
                </a:prstGeom>
                <a:grpFill/>
                <a:ln w="25400">
                  <a:noFill/>
                  <a:round/>
                  <a:headEnd/>
                  <a:tailEnd/>
                </a:ln>
              </p:spPr>
            </p:pic>
            <p:pic>
              <p:nvPicPr>
                <p:cNvPr id="143411" name="Picture 81"/>
                <p:cNvPicPr>
                  <a:picLocks noChangeAspect="1" noChangeArrowheads="1"/>
                </p:cNvPicPr>
                <p:nvPr/>
              </p:nvPicPr>
              <p:blipFill>
                <a:blip r:embed="rId11" cstate="print"/>
                <a:srcRect/>
                <a:stretch>
                  <a:fillRect/>
                </a:stretch>
              </p:blipFill>
              <p:spPr bwMode="auto">
                <a:xfrm>
                  <a:off x="64" y="576"/>
                  <a:ext cx="936" cy="152"/>
                </a:xfrm>
                <a:prstGeom prst="rect">
                  <a:avLst/>
                </a:prstGeom>
                <a:grpFill/>
                <a:ln w="25400">
                  <a:noFill/>
                  <a:round/>
                  <a:headEnd/>
                  <a:tailEnd/>
                </a:ln>
              </p:spPr>
            </p:pic>
            <p:pic>
              <p:nvPicPr>
                <p:cNvPr id="143412" name="Picture 82"/>
                <p:cNvPicPr>
                  <a:picLocks noChangeAspect="1" noChangeArrowheads="1"/>
                </p:cNvPicPr>
                <p:nvPr/>
              </p:nvPicPr>
              <p:blipFill>
                <a:blip r:embed="rId12" cstate="print"/>
                <a:srcRect/>
                <a:stretch>
                  <a:fillRect/>
                </a:stretch>
              </p:blipFill>
              <p:spPr bwMode="auto">
                <a:xfrm>
                  <a:off x="160" y="392"/>
                  <a:ext cx="600" cy="112"/>
                </a:xfrm>
                <a:prstGeom prst="rect">
                  <a:avLst/>
                </a:prstGeom>
                <a:grpFill/>
                <a:ln w="25400">
                  <a:noFill/>
                  <a:round/>
                  <a:headEnd/>
                  <a:tailEnd/>
                </a:ln>
              </p:spPr>
            </p:pic>
            <p:pic>
              <p:nvPicPr>
                <p:cNvPr id="143413" name="Picture 83"/>
                <p:cNvPicPr>
                  <a:picLocks noChangeAspect="1" noChangeArrowheads="1"/>
                </p:cNvPicPr>
                <p:nvPr/>
              </p:nvPicPr>
              <p:blipFill>
                <a:blip r:embed="rId13" cstate="print"/>
                <a:srcRect/>
                <a:stretch>
                  <a:fillRect/>
                </a:stretch>
              </p:blipFill>
              <p:spPr bwMode="auto">
                <a:xfrm>
                  <a:off x="120" y="768"/>
                  <a:ext cx="656" cy="232"/>
                </a:xfrm>
                <a:prstGeom prst="rect">
                  <a:avLst/>
                </a:prstGeom>
                <a:grpFill/>
                <a:ln w="25400">
                  <a:noFill/>
                  <a:round/>
                  <a:headEnd/>
                  <a:tailEnd/>
                </a:ln>
              </p:spPr>
            </p:pic>
          </p:grpSp>
          <p:pic>
            <p:nvPicPr>
              <p:cNvPr id="143404" name="Picture 84"/>
              <p:cNvPicPr>
                <a:picLocks noChangeAspect="1" noChangeArrowheads="1"/>
              </p:cNvPicPr>
              <p:nvPr/>
            </p:nvPicPr>
            <p:blipFill>
              <a:blip r:embed="rId14" cstate="print"/>
              <a:srcRect/>
              <a:stretch>
                <a:fillRect/>
              </a:stretch>
            </p:blipFill>
            <p:spPr bwMode="auto">
              <a:xfrm>
                <a:off x="123" y="144"/>
                <a:ext cx="616" cy="192"/>
              </a:xfrm>
              <a:prstGeom prst="rect">
                <a:avLst/>
              </a:prstGeom>
              <a:grpFill/>
              <a:ln w="25400">
                <a:noFill/>
                <a:round/>
                <a:headEnd/>
                <a:tailEnd/>
              </a:ln>
            </p:spPr>
          </p:pic>
        </p:grpSp>
        <p:pic>
          <p:nvPicPr>
            <p:cNvPr id="143393" name="Picture 85"/>
            <p:cNvPicPr>
              <a:picLocks noChangeAspect="1" noChangeArrowheads="1"/>
            </p:cNvPicPr>
            <p:nvPr/>
          </p:nvPicPr>
          <p:blipFill>
            <a:blip r:embed="rId10" cstate="print"/>
            <a:srcRect/>
            <a:stretch>
              <a:fillRect/>
            </a:stretch>
          </p:blipFill>
          <p:spPr bwMode="auto">
            <a:xfrm>
              <a:off x="832" y="916"/>
              <a:ext cx="641" cy="151"/>
            </a:xfrm>
            <a:prstGeom prst="rect">
              <a:avLst/>
            </a:prstGeom>
            <a:grpFill/>
            <a:ln w="25400">
              <a:noFill/>
              <a:round/>
              <a:headEnd/>
              <a:tailEnd/>
            </a:ln>
          </p:spPr>
        </p:pic>
        <p:sp>
          <p:nvSpPr>
            <p:cNvPr id="18518" name="AutoShape 86"/>
            <p:cNvSpPr>
              <a:spLocks/>
            </p:cNvSpPr>
            <p:nvPr/>
          </p:nvSpPr>
          <p:spPr bwMode="auto">
            <a:xfrm>
              <a:off x="0" y="0"/>
              <a:ext cx="1592" cy="1150"/>
            </a:xfrm>
            <a:prstGeom prst="roundRect">
              <a:avLst>
                <a:gd name="adj" fmla="val 10426"/>
              </a:avLst>
            </a:prstGeom>
            <a:grpFill/>
            <a:ln w="25400">
              <a:noFill/>
              <a:miter lim="800000"/>
              <a:headEnd/>
              <a:tailEnd/>
            </a:ln>
            <a:effectLst>
              <a:outerShdw dist="76200" dir="2579996" algn="ctr" rotWithShape="0">
                <a:srgbClr val="808080">
                  <a:alpha val="75000"/>
                </a:srgbClr>
              </a:outerShdw>
            </a:effectLst>
          </p:spPr>
          <p:txBody>
            <a:bodyPr lIns="0" tIns="0" rIns="0" bIns="0"/>
            <a:lstStyle/>
            <a:p>
              <a:pPr>
                <a:defRPr/>
              </a:pPr>
              <a:endParaRPr lang="en-US">
                <a:cs typeface="ヒラギノ角ゴ ProN W6" charset="-128"/>
              </a:endParaRPr>
            </a:p>
          </p:txBody>
        </p:sp>
        <p:pic>
          <p:nvPicPr>
            <p:cNvPr id="143395" name="Picture 87"/>
            <p:cNvPicPr>
              <a:picLocks noChangeAspect="1" noChangeArrowheads="1"/>
            </p:cNvPicPr>
            <p:nvPr/>
          </p:nvPicPr>
          <p:blipFill>
            <a:blip r:embed="rId6" cstate="print"/>
            <a:srcRect/>
            <a:stretch>
              <a:fillRect/>
            </a:stretch>
          </p:blipFill>
          <p:spPr bwMode="auto">
            <a:xfrm>
              <a:off x="999" y="311"/>
              <a:ext cx="456" cy="226"/>
            </a:xfrm>
            <a:prstGeom prst="rect">
              <a:avLst/>
            </a:prstGeom>
            <a:grpFill/>
            <a:ln w="25400">
              <a:noFill/>
              <a:round/>
              <a:headEnd/>
              <a:tailEnd/>
            </a:ln>
          </p:spPr>
        </p:pic>
        <p:pic>
          <p:nvPicPr>
            <p:cNvPr id="143396" name="Picture 88"/>
            <p:cNvPicPr>
              <a:picLocks noChangeAspect="1" noChangeArrowheads="1"/>
            </p:cNvPicPr>
            <p:nvPr/>
          </p:nvPicPr>
          <p:blipFill>
            <a:blip r:embed="rId7" cstate="print"/>
            <a:srcRect/>
            <a:stretch>
              <a:fillRect/>
            </a:stretch>
          </p:blipFill>
          <p:spPr bwMode="auto">
            <a:xfrm>
              <a:off x="1039" y="509"/>
              <a:ext cx="400" cy="248"/>
            </a:xfrm>
            <a:prstGeom prst="rect">
              <a:avLst/>
            </a:prstGeom>
            <a:grpFill/>
            <a:ln w="25400">
              <a:noFill/>
              <a:round/>
              <a:headEnd/>
              <a:tailEnd/>
            </a:ln>
          </p:spPr>
        </p:pic>
        <p:pic>
          <p:nvPicPr>
            <p:cNvPr id="143397" name="Picture 89"/>
            <p:cNvPicPr>
              <a:picLocks noChangeAspect="1" noChangeArrowheads="1"/>
            </p:cNvPicPr>
            <p:nvPr/>
          </p:nvPicPr>
          <p:blipFill>
            <a:blip r:embed="rId8" cstate="print"/>
            <a:srcRect/>
            <a:stretch>
              <a:fillRect/>
            </a:stretch>
          </p:blipFill>
          <p:spPr bwMode="auto">
            <a:xfrm>
              <a:off x="1006" y="92"/>
              <a:ext cx="400" cy="176"/>
            </a:xfrm>
            <a:prstGeom prst="rect">
              <a:avLst/>
            </a:prstGeom>
            <a:grpFill/>
            <a:ln w="25400">
              <a:noFill/>
              <a:round/>
              <a:headEnd/>
              <a:tailEnd/>
            </a:ln>
          </p:spPr>
        </p:pic>
        <p:pic>
          <p:nvPicPr>
            <p:cNvPr id="143398" name="Picture 90"/>
            <p:cNvPicPr>
              <a:picLocks noChangeAspect="1" noChangeArrowheads="1"/>
            </p:cNvPicPr>
            <p:nvPr/>
          </p:nvPicPr>
          <p:blipFill>
            <a:blip r:embed="rId9" cstate="print"/>
            <a:srcRect/>
            <a:stretch>
              <a:fillRect/>
            </a:stretch>
          </p:blipFill>
          <p:spPr bwMode="auto">
            <a:xfrm>
              <a:off x="834" y="782"/>
              <a:ext cx="728" cy="168"/>
            </a:xfrm>
            <a:prstGeom prst="rect">
              <a:avLst/>
            </a:prstGeom>
            <a:grpFill/>
            <a:ln w="25400">
              <a:noFill/>
              <a:round/>
              <a:headEnd/>
              <a:tailEnd/>
            </a:ln>
          </p:spPr>
        </p:pic>
        <p:pic>
          <p:nvPicPr>
            <p:cNvPr id="143399" name="Picture 91"/>
            <p:cNvPicPr>
              <a:picLocks noChangeAspect="1" noChangeArrowheads="1"/>
            </p:cNvPicPr>
            <p:nvPr/>
          </p:nvPicPr>
          <p:blipFill>
            <a:blip r:embed="rId11" cstate="print"/>
            <a:srcRect/>
            <a:stretch>
              <a:fillRect/>
            </a:stretch>
          </p:blipFill>
          <p:spPr bwMode="auto">
            <a:xfrm>
              <a:off x="103" y="578"/>
              <a:ext cx="936" cy="152"/>
            </a:xfrm>
            <a:prstGeom prst="rect">
              <a:avLst/>
            </a:prstGeom>
            <a:grpFill/>
            <a:ln w="25400">
              <a:noFill/>
              <a:round/>
              <a:headEnd/>
              <a:tailEnd/>
            </a:ln>
          </p:spPr>
        </p:pic>
        <p:pic>
          <p:nvPicPr>
            <p:cNvPr id="143400" name="Picture 92"/>
            <p:cNvPicPr>
              <a:picLocks noChangeAspect="1" noChangeArrowheads="1"/>
            </p:cNvPicPr>
            <p:nvPr/>
          </p:nvPicPr>
          <p:blipFill>
            <a:blip r:embed="rId12" cstate="print"/>
            <a:srcRect/>
            <a:stretch>
              <a:fillRect/>
            </a:stretch>
          </p:blipFill>
          <p:spPr bwMode="auto">
            <a:xfrm>
              <a:off x="166" y="373"/>
              <a:ext cx="600" cy="112"/>
            </a:xfrm>
            <a:prstGeom prst="rect">
              <a:avLst/>
            </a:prstGeom>
            <a:grpFill/>
            <a:ln w="25400">
              <a:noFill/>
              <a:round/>
              <a:headEnd/>
              <a:tailEnd/>
            </a:ln>
          </p:spPr>
        </p:pic>
        <p:pic>
          <p:nvPicPr>
            <p:cNvPr id="143401" name="Picture 93"/>
            <p:cNvPicPr>
              <a:picLocks noChangeAspect="1" noChangeArrowheads="1"/>
            </p:cNvPicPr>
            <p:nvPr/>
          </p:nvPicPr>
          <p:blipFill>
            <a:blip r:embed="rId13" cstate="print"/>
            <a:srcRect/>
            <a:stretch>
              <a:fillRect/>
            </a:stretch>
          </p:blipFill>
          <p:spPr bwMode="auto">
            <a:xfrm>
              <a:off x="151" y="768"/>
              <a:ext cx="656" cy="232"/>
            </a:xfrm>
            <a:prstGeom prst="rect">
              <a:avLst/>
            </a:prstGeom>
            <a:grpFill/>
            <a:ln w="25400">
              <a:noFill/>
              <a:round/>
              <a:headEnd/>
              <a:tailEnd/>
            </a:ln>
          </p:spPr>
        </p:pic>
        <p:pic>
          <p:nvPicPr>
            <p:cNvPr id="143402" name="Picture 94"/>
            <p:cNvPicPr>
              <a:picLocks noChangeAspect="1" noChangeArrowheads="1"/>
            </p:cNvPicPr>
            <p:nvPr/>
          </p:nvPicPr>
          <p:blipFill>
            <a:blip r:embed="rId14" cstate="print"/>
            <a:srcRect/>
            <a:stretch>
              <a:fillRect/>
            </a:stretch>
          </p:blipFill>
          <p:spPr bwMode="auto">
            <a:xfrm>
              <a:off x="150" y="113"/>
              <a:ext cx="616" cy="192"/>
            </a:xfrm>
            <a:prstGeom prst="rect">
              <a:avLst/>
            </a:prstGeom>
            <a:grpFill/>
            <a:ln w="25400">
              <a:noFill/>
              <a:round/>
              <a:headEnd/>
              <a:tailEnd/>
            </a:ln>
          </p:spPr>
        </p:pic>
      </p:grpSp>
      <p:sp>
        <p:nvSpPr>
          <p:cNvPr id="143386" name="Rectangle 95"/>
          <p:cNvSpPr>
            <a:spLocks/>
          </p:cNvSpPr>
          <p:nvPr/>
        </p:nvSpPr>
        <p:spPr bwMode="auto">
          <a:xfrm>
            <a:off x="5639172" y="5652492"/>
            <a:ext cx="1537665" cy="261610"/>
          </a:xfrm>
          <a:prstGeom prst="rect">
            <a:avLst/>
          </a:prstGeom>
          <a:noFill/>
          <a:ln w="12700">
            <a:noFill/>
            <a:miter lim="800000"/>
            <a:headEnd/>
            <a:tailEnd/>
          </a:ln>
        </p:spPr>
        <p:txBody>
          <a:bodyPr wrap="none" lIns="0" tIns="0" rIns="28572" bIns="0">
            <a:spAutoFit/>
          </a:bodyPr>
          <a:lstStyle/>
          <a:p>
            <a:r>
              <a:rPr lang="en-US" sz="1700" b="1" dirty="0">
                <a:latin typeface="Trebuchet MS"/>
                <a:cs typeface="Trebuchet MS"/>
                <a:sym typeface="Eurostile" charset="0"/>
              </a:rPr>
              <a:t>Remote Access</a:t>
            </a:r>
          </a:p>
        </p:txBody>
      </p:sp>
      <p:grpSp>
        <p:nvGrpSpPr>
          <p:cNvPr id="107" name="Group 106"/>
          <p:cNvGrpSpPr/>
          <p:nvPr/>
        </p:nvGrpSpPr>
        <p:grpSpPr>
          <a:xfrm>
            <a:off x="2403277" y="1643062"/>
            <a:ext cx="4293988" cy="2908847"/>
            <a:chOff x="2259212" y="1643062"/>
            <a:chExt cx="4293988" cy="2908847"/>
          </a:xfrm>
        </p:grpSpPr>
        <p:grpSp>
          <p:nvGrpSpPr>
            <p:cNvPr id="3" name="Group 7"/>
            <p:cNvGrpSpPr>
              <a:grpSpLocks/>
            </p:cNvGrpSpPr>
            <p:nvPr/>
          </p:nvGrpSpPr>
          <p:grpSpPr bwMode="auto">
            <a:xfrm>
              <a:off x="3850853" y="2381399"/>
              <a:ext cx="2702347" cy="895201"/>
              <a:chOff x="0" y="0"/>
              <a:chExt cx="2421" cy="802"/>
            </a:xfrm>
          </p:grpSpPr>
          <p:sp>
            <p:nvSpPr>
              <p:cNvPr id="143458" name="Line 8"/>
              <p:cNvSpPr>
                <a:spLocks noChangeShapeType="1"/>
              </p:cNvSpPr>
              <p:nvPr/>
            </p:nvSpPr>
            <p:spPr bwMode="auto">
              <a:xfrm>
                <a:off x="8" y="523"/>
                <a:ext cx="0" cy="279"/>
              </a:xfrm>
              <a:prstGeom prst="line">
                <a:avLst/>
              </a:prstGeom>
              <a:noFill/>
              <a:ln w="19050">
                <a:solidFill>
                  <a:srgbClr val="FF0000"/>
                </a:solidFill>
                <a:prstDash val="sysDot"/>
                <a:miter lim="800000"/>
                <a:headEnd/>
                <a:tailEnd/>
              </a:ln>
            </p:spPr>
            <p:txBody>
              <a:bodyPr lIns="0" tIns="0" rIns="0" bIns="0"/>
              <a:lstStyle/>
              <a:p>
                <a:endParaRPr lang="en-US">
                  <a:latin typeface="Trebuchet MS"/>
                  <a:cs typeface="Trebuchet MS"/>
                </a:endParaRPr>
              </a:p>
            </p:txBody>
          </p:sp>
          <p:sp>
            <p:nvSpPr>
              <p:cNvPr id="143459" name="Rectangle 9"/>
              <p:cNvSpPr>
                <a:spLocks/>
              </p:cNvSpPr>
              <p:nvPr/>
            </p:nvSpPr>
            <p:spPr bwMode="auto">
              <a:xfrm>
                <a:off x="468" y="0"/>
                <a:ext cx="1953" cy="538"/>
              </a:xfrm>
              <a:prstGeom prst="rect">
                <a:avLst/>
              </a:prstGeom>
              <a:noFill/>
              <a:ln w="12700">
                <a:noFill/>
                <a:miter lim="800000"/>
                <a:headEnd/>
                <a:tailEnd/>
              </a:ln>
            </p:spPr>
            <p:txBody>
              <a:bodyPr wrap="none" lIns="0" tIns="0" rIns="40637" bIns="0">
                <a:spAutoFit/>
              </a:bodyPr>
              <a:lstStyle/>
              <a:p>
                <a:r>
                  <a:rPr lang="en-US" sz="1300" b="1" dirty="0">
                    <a:latin typeface="Trebuchet MS"/>
                    <a:cs typeface="Trebuchet MS"/>
                    <a:sym typeface="Eurostile" charset="0"/>
                  </a:rPr>
                  <a:t>- Two-factor authentication</a:t>
                </a:r>
              </a:p>
              <a:p>
                <a:r>
                  <a:rPr lang="en-US" sz="1300" b="1" dirty="0">
                    <a:latin typeface="Trebuchet MS"/>
                    <a:cs typeface="Trebuchet MS"/>
                    <a:sym typeface="Eurostile" charset="0"/>
                  </a:rPr>
                  <a:t>- Provisioning</a:t>
                </a:r>
              </a:p>
              <a:p>
                <a:r>
                  <a:rPr lang="en-US" sz="1300" b="1" dirty="0">
                    <a:latin typeface="Trebuchet MS"/>
                    <a:cs typeface="Trebuchet MS"/>
                    <a:sym typeface="Eurostile" charset="0"/>
                  </a:rPr>
                  <a:t>- Single Sign-On</a:t>
                </a:r>
              </a:p>
            </p:txBody>
          </p:sp>
          <p:sp>
            <p:nvSpPr>
              <p:cNvPr id="143460" name="Line 10"/>
              <p:cNvSpPr>
                <a:spLocks noChangeShapeType="1"/>
              </p:cNvSpPr>
              <p:nvPr/>
            </p:nvSpPr>
            <p:spPr bwMode="auto">
              <a:xfrm>
                <a:off x="0" y="792"/>
                <a:ext cx="1738" cy="0"/>
              </a:xfrm>
              <a:prstGeom prst="line">
                <a:avLst/>
              </a:prstGeom>
              <a:noFill/>
              <a:ln w="19050">
                <a:solidFill>
                  <a:srgbClr val="FF0000"/>
                </a:solidFill>
                <a:prstDash val="sysDot"/>
                <a:miter lim="800000"/>
                <a:headEnd/>
                <a:tailEnd/>
              </a:ln>
            </p:spPr>
            <p:txBody>
              <a:bodyPr lIns="0" tIns="0" rIns="0" bIns="0"/>
              <a:lstStyle/>
              <a:p>
                <a:endParaRPr lang="en-US">
                  <a:latin typeface="Trebuchet MS"/>
                  <a:cs typeface="Trebuchet MS"/>
                </a:endParaRPr>
              </a:p>
            </p:txBody>
          </p:sp>
        </p:grpSp>
        <p:grpSp>
          <p:nvGrpSpPr>
            <p:cNvPr id="7" name="Group 27"/>
            <p:cNvGrpSpPr>
              <a:grpSpLocks/>
            </p:cNvGrpSpPr>
            <p:nvPr/>
          </p:nvGrpSpPr>
          <p:grpSpPr bwMode="auto">
            <a:xfrm>
              <a:off x="2259212" y="2044899"/>
              <a:ext cx="2075036" cy="2507010"/>
              <a:chOff x="0" y="0"/>
              <a:chExt cx="1859" cy="2246"/>
            </a:xfrm>
          </p:grpSpPr>
          <p:sp>
            <p:nvSpPr>
              <p:cNvPr id="18460" name="Line 28"/>
              <p:cNvSpPr>
                <a:spLocks noChangeShapeType="1"/>
              </p:cNvSpPr>
              <p:nvPr/>
            </p:nvSpPr>
            <p:spPr bwMode="auto">
              <a:xfrm rot="10800000" flipH="1">
                <a:off x="924" y="941"/>
                <a:ext cx="0" cy="1305"/>
              </a:xfrm>
              <a:prstGeom prst="line">
                <a:avLst/>
              </a:prstGeom>
              <a:noFill/>
              <a:ln w="12700" cap="flat">
                <a:solidFill>
                  <a:srgbClr val="4D4D4D"/>
                </a:solidFill>
                <a:prstDash val="solid"/>
                <a:miter lim="800000"/>
                <a:headEnd type="none" w="med" len="med"/>
                <a:tailEnd type="none" w="med" len="med"/>
              </a:ln>
              <a:effectLst>
                <a:outerShdw blurRad="63500" dist="38099" dir="2700000" algn="ctr" rotWithShape="0">
                  <a:schemeClr val="bg2">
                    <a:alpha val="74997"/>
                  </a:schemeClr>
                </a:outerShdw>
              </a:effectLst>
            </p:spPr>
            <p:txBody>
              <a:bodyPr lIns="0" tIns="0" rIns="0" bIns="0"/>
              <a:lstStyle/>
              <a:p>
                <a:pPr>
                  <a:defRPr/>
                </a:pPr>
                <a:endParaRPr lang="en-US">
                  <a:latin typeface="Trebuchet MS"/>
                  <a:cs typeface="Trebuchet MS"/>
                </a:endParaRPr>
              </a:p>
            </p:txBody>
          </p:sp>
          <p:grpSp>
            <p:nvGrpSpPr>
              <p:cNvPr id="8" name="Group 29"/>
              <p:cNvGrpSpPr>
                <a:grpSpLocks/>
              </p:cNvGrpSpPr>
              <p:nvPr/>
            </p:nvGrpSpPr>
            <p:grpSpPr bwMode="auto">
              <a:xfrm>
                <a:off x="0" y="0"/>
                <a:ext cx="1859" cy="864"/>
                <a:chOff x="0" y="0"/>
                <a:chExt cx="1859" cy="864"/>
              </a:xfrm>
            </p:grpSpPr>
            <p:pic>
              <p:nvPicPr>
                <p:cNvPr id="18462" name="Picture 30"/>
                <p:cNvPicPr>
                  <a:picLocks noChangeAspect="1" noChangeArrowheads="1"/>
                </p:cNvPicPr>
                <p:nvPr/>
              </p:nvPicPr>
              <p:blipFill>
                <a:blip r:embed="rId15" cstate="print"/>
                <a:srcRect/>
                <a:stretch>
                  <a:fillRect/>
                </a:stretch>
              </p:blipFill>
              <p:spPr bwMode="auto">
                <a:xfrm>
                  <a:off x="0" y="0"/>
                  <a:ext cx="1859" cy="864"/>
                </a:xfrm>
                <a:prstGeom prst="rect">
                  <a:avLst/>
                </a:prstGeom>
                <a:noFill/>
                <a:ln w="25400">
                  <a:noFill/>
                  <a:round/>
                  <a:headEnd/>
                  <a:tailEnd/>
                </a:ln>
                <a:effectLst>
                  <a:outerShdw dist="76199" dir="2700000" algn="ctr" rotWithShape="0">
                    <a:srgbClr val="808080">
                      <a:alpha val="75000"/>
                    </a:srgbClr>
                  </a:outerShdw>
                </a:effectLst>
              </p:spPr>
            </p:pic>
            <p:pic>
              <p:nvPicPr>
                <p:cNvPr id="143442" name="Picture 31"/>
                <p:cNvPicPr>
                  <a:picLocks noChangeArrowheads="1"/>
                </p:cNvPicPr>
                <p:nvPr/>
              </p:nvPicPr>
              <p:blipFill>
                <a:blip r:embed="rId16" cstate="print"/>
                <a:srcRect/>
                <a:stretch>
                  <a:fillRect/>
                </a:stretch>
              </p:blipFill>
              <p:spPr bwMode="auto">
                <a:xfrm>
                  <a:off x="1000" y="123"/>
                  <a:ext cx="624" cy="240"/>
                </a:xfrm>
                <a:prstGeom prst="rect">
                  <a:avLst/>
                </a:prstGeom>
                <a:noFill/>
                <a:ln w="9525">
                  <a:noFill/>
                  <a:miter lim="800000"/>
                  <a:headEnd/>
                  <a:tailEnd/>
                </a:ln>
              </p:spPr>
            </p:pic>
            <p:pic>
              <p:nvPicPr>
                <p:cNvPr id="143443" name="Picture 32"/>
                <p:cNvPicPr>
                  <a:picLocks noChangeAspect="1" noChangeArrowheads="1"/>
                </p:cNvPicPr>
                <p:nvPr/>
              </p:nvPicPr>
              <p:blipFill>
                <a:blip r:embed="rId17" cstate="print"/>
                <a:srcRect/>
                <a:stretch>
                  <a:fillRect/>
                </a:stretch>
              </p:blipFill>
              <p:spPr bwMode="auto">
                <a:xfrm>
                  <a:off x="466" y="423"/>
                  <a:ext cx="1040" cy="264"/>
                </a:xfrm>
                <a:prstGeom prst="rect">
                  <a:avLst/>
                </a:prstGeom>
                <a:noFill/>
                <a:ln w="25400">
                  <a:noFill/>
                  <a:round/>
                  <a:headEnd/>
                  <a:tailEnd/>
                </a:ln>
              </p:spPr>
            </p:pic>
            <p:pic>
              <p:nvPicPr>
                <p:cNvPr id="143444" name="Picture 33"/>
                <p:cNvPicPr>
                  <a:picLocks noChangeArrowheads="1"/>
                </p:cNvPicPr>
                <p:nvPr/>
              </p:nvPicPr>
              <p:blipFill>
                <a:blip r:embed="rId18" cstate="print"/>
                <a:srcRect/>
                <a:stretch>
                  <a:fillRect/>
                </a:stretch>
              </p:blipFill>
              <p:spPr bwMode="auto">
                <a:xfrm>
                  <a:off x="291" y="281"/>
                  <a:ext cx="664" cy="120"/>
                </a:xfrm>
                <a:prstGeom prst="rect">
                  <a:avLst/>
                </a:prstGeom>
                <a:noFill/>
                <a:ln w="9525">
                  <a:noFill/>
                  <a:miter lim="800000"/>
                  <a:headEnd/>
                  <a:tailEnd/>
                </a:ln>
              </p:spPr>
            </p:pic>
          </p:grpSp>
        </p:grpSp>
        <p:sp>
          <p:nvSpPr>
            <p:cNvPr id="143387" name="Rectangle 96"/>
            <p:cNvSpPr>
              <a:spLocks/>
            </p:cNvSpPr>
            <p:nvPr/>
          </p:nvSpPr>
          <p:spPr bwMode="auto">
            <a:xfrm>
              <a:off x="2550543" y="1643062"/>
              <a:ext cx="1518398" cy="261610"/>
            </a:xfrm>
            <a:prstGeom prst="rect">
              <a:avLst/>
            </a:prstGeom>
            <a:noFill/>
            <a:ln w="12700">
              <a:noFill/>
              <a:miter lim="800000"/>
              <a:headEnd/>
              <a:tailEnd/>
            </a:ln>
          </p:spPr>
          <p:txBody>
            <a:bodyPr wrap="none" lIns="0" tIns="0" rIns="28572" bIns="0">
              <a:spAutoFit/>
            </a:bodyPr>
            <a:lstStyle/>
            <a:p>
              <a:r>
                <a:rPr lang="en-US" sz="1700" b="1" dirty="0">
                  <a:latin typeface="Trebuchet MS"/>
                  <a:cs typeface="Trebuchet MS"/>
                  <a:sym typeface="Eurostile" charset="0"/>
                </a:rPr>
                <a:t>Cloud Services</a:t>
              </a:r>
            </a:p>
          </p:txBody>
        </p:sp>
      </p:grpSp>
      <p:sp>
        <p:nvSpPr>
          <p:cNvPr id="143388" name="Rectangle 97"/>
          <p:cNvSpPr>
            <a:spLocks/>
          </p:cNvSpPr>
          <p:nvPr/>
        </p:nvSpPr>
        <p:spPr bwMode="auto">
          <a:xfrm>
            <a:off x="2894409" y="4777383"/>
            <a:ext cx="1207209" cy="369332"/>
          </a:xfrm>
          <a:prstGeom prst="rect">
            <a:avLst/>
          </a:prstGeom>
          <a:noFill/>
          <a:ln w="12700">
            <a:noFill/>
            <a:miter lim="800000"/>
            <a:headEnd/>
            <a:tailEnd/>
          </a:ln>
        </p:spPr>
        <p:txBody>
          <a:bodyPr wrap="none" lIns="0" tIns="0" rIns="28572" bIns="0">
            <a:spAutoFit/>
          </a:bodyPr>
          <a:lstStyle/>
          <a:p>
            <a:r>
              <a:rPr lang="en-US" sz="2400" b="1" dirty="0">
                <a:latin typeface="Trebuchet MS"/>
                <a:cs typeface="Trebuchet MS"/>
                <a:sym typeface="Eurostile" charset="0"/>
              </a:rPr>
              <a:t>Internet</a:t>
            </a:r>
          </a:p>
        </p:txBody>
      </p:sp>
      <p:grpSp>
        <p:nvGrpSpPr>
          <p:cNvPr id="108" name="Group 107"/>
          <p:cNvGrpSpPr/>
          <p:nvPr/>
        </p:nvGrpSpPr>
        <p:grpSpPr>
          <a:xfrm>
            <a:off x="5912643" y="2667000"/>
            <a:ext cx="2216795" cy="1764358"/>
            <a:chOff x="5768578" y="2667000"/>
            <a:chExt cx="2216795" cy="1764358"/>
          </a:xfrm>
        </p:grpSpPr>
        <p:sp>
          <p:nvSpPr>
            <p:cNvPr id="143368" name="Line 11"/>
            <p:cNvSpPr>
              <a:spLocks noChangeShapeType="1"/>
            </p:cNvSpPr>
            <p:nvPr/>
          </p:nvSpPr>
          <p:spPr bwMode="auto">
            <a:xfrm>
              <a:off x="6286500" y="3603129"/>
              <a:ext cx="0" cy="828229"/>
            </a:xfrm>
            <a:prstGeom prst="line">
              <a:avLst/>
            </a:prstGeom>
            <a:noFill/>
            <a:ln w="19050">
              <a:solidFill>
                <a:srgbClr val="FF0000"/>
              </a:solidFill>
              <a:prstDash val="sysDot"/>
              <a:miter lim="800000"/>
              <a:headEnd/>
              <a:tailEnd/>
            </a:ln>
          </p:spPr>
          <p:txBody>
            <a:bodyPr lIns="0" tIns="0" rIns="0" bIns="0"/>
            <a:lstStyle/>
            <a:p>
              <a:endParaRPr lang="en-US">
                <a:latin typeface="Trebuchet MS"/>
                <a:cs typeface="Trebuchet MS"/>
              </a:endParaRPr>
            </a:p>
          </p:txBody>
        </p:sp>
        <p:grpSp>
          <p:nvGrpSpPr>
            <p:cNvPr id="5" name="Group 22"/>
            <p:cNvGrpSpPr>
              <a:grpSpLocks/>
            </p:cNvGrpSpPr>
            <p:nvPr/>
          </p:nvGrpSpPr>
          <p:grpSpPr bwMode="auto">
            <a:xfrm>
              <a:off x="5768578" y="2667000"/>
              <a:ext cx="2216795" cy="839391"/>
              <a:chOff x="0" y="0"/>
              <a:chExt cx="1986" cy="752"/>
            </a:xfrm>
          </p:grpSpPr>
          <p:sp>
            <p:nvSpPr>
              <p:cNvPr id="18455" name="Line 23"/>
              <p:cNvSpPr>
                <a:spLocks noChangeShapeType="1"/>
              </p:cNvSpPr>
              <p:nvPr/>
            </p:nvSpPr>
            <p:spPr bwMode="auto">
              <a:xfrm rot="10800000" flipH="1">
                <a:off x="898" y="383"/>
                <a:ext cx="1088" cy="0"/>
              </a:xfrm>
              <a:prstGeom prst="line">
                <a:avLst/>
              </a:prstGeom>
              <a:noFill/>
              <a:ln w="12700" cap="flat">
                <a:solidFill>
                  <a:srgbClr val="4D4D4D"/>
                </a:solidFill>
                <a:prstDash val="solid"/>
                <a:miter lim="800000"/>
                <a:headEnd type="none" w="med" len="med"/>
                <a:tailEnd type="none" w="med" len="med"/>
              </a:ln>
              <a:effectLst>
                <a:outerShdw blurRad="63500" dist="38099" dir="2700000" algn="ctr" rotWithShape="0">
                  <a:schemeClr val="bg2">
                    <a:alpha val="74997"/>
                  </a:schemeClr>
                </a:outerShdw>
              </a:effectLst>
            </p:spPr>
            <p:txBody>
              <a:bodyPr lIns="0" tIns="0" rIns="0" bIns="0"/>
              <a:lstStyle/>
              <a:p>
                <a:pPr>
                  <a:defRPr/>
                </a:pPr>
                <a:endParaRPr lang="en-US">
                  <a:latin typeface="Trebuchet MS"/>
                  <a:cs typeface="Trebuchet MS"/>
                </a:endParaRPr>
              </a:p>
            </p:txBody>
          </p:sp>
          <p:grpSp>
            <p:nvGrpSpPr>
              <p:cNvPr id="6" name="Group 24"/>
              <p:cNvGrpSpPr>
                <a:grpSpLocks/>
              </p:cNvGrpSpPr>
              <p:nvPr/>
            </p:nvGrpSpPr>
            <p:grpSpPr bwMode="auto">
              <a:xfrm>
                <a:off x="0" y="0"/>
                <a:ext cx="936" cy="752"/>
                <a:chOff x="0" y="0"/>
                <a:chExt cx="936" cy="752"/>
              </a:xfrm>
            </p:grpSpPr>
            <p:sp>
              <p:nvSpPr>
                <p:cNvPr id="18457" name="AutoShape 25"/>
                <p:cNvSpPr>
                  <a:spLocks/>
                </p:cNvSpPr>
                <p:nvPr/>
              </p:nvSpPr>
              <p:spPr bwMode="auto">
                <a:xfrm>
                  <a:off x="0" y="0"/>
                  <a:ext cx="936" cy="752"/>
                </a:xfrm>
                <a:prstGeom prst="roundRect">
                  <a:avLst>
                    <a:gd name="adj" fmla="val 15954"/>
                  </a:avLst>
                </a:prstGeom>
                <a:solidFill>
                  <a:schemeClr val="bg1"/>
                </a:solidFill>
                <a:ln w="25400">
                  <a:noFill/>
                  <a:miter lim="800000"/>
                  <a:headEnd/>
                  <a:tailEnd/>
                </a:ln>
                <a:effectLst>
                  <a:outerShdw dist="76200" dir="2579996" algn="ctr" rotWithShape="0">
                    <a:srgbClr val="808080">
                      <a:alpha val="75000"/>
                    </a:srgbClr>
                  </a:outerShdw>
                </a:effectLst>
              </p:spPr>
              <p:txBody>
                <a:bodyPr lIns="0" tIns="0" rIns="0" bIns="0"/>
                <a:lstStyle/>
                <a:p>
                  <a:pPr>
                    <a:defRPr/>
                  </a:pPr>
                  <a:endParaRPr lang="en-US">
                    <a:latin typeface="Trebuchet MS"/>
                    <a:cs typeface="Trebuchet MS"/>
                  </a:endParaRPr>
                </a:p>
              </p:txBody>
            </p:sp>
            <p:pic>
              <p:nvPicPr>
                <p:cNvPr id="143448" name="Picture 26"/>
                <p:cNvPicPr>
                  <a:picLocks noChangeAspect="1" noChangeArrowheads="1"/>
                </p:cNvPicPr>
                <p:nvPr/>
              </p:nvPicPr>
              <p:blipFill>
                <a:blip r:embed="rId19" cstate="print"/>
                <a:srcRect/>
                <a:stretch>
                  <a:fillRect/>
                </a:stretch>
              </p:blipFill>
              <p:spPr bwMode="auto">
                <a:xfrm>
                  <a:off x="139" y="192"/>
                  <a:ext cx="648" cy="352"/>
                </a:xfrm>
                <a:prstGeom prst="rect">
                  <a:avLst/>
                </a:prstGeom>
                <a:noFill/>
                <a:ln w="25400">
                  <a:noFill/>
                  <a:round/>
                  <a:headEnd/>
                  <a:tailEnd/>
                </a:ln>
              </p:spPr>
            </p:pic>
          </p:grpSp>
        </p:grpSp>
        <p:sp>
          <p:nvSpPr>
            <p:cNvPr id="18530" name="Rectangle 98"/>
            <p:cNvSpPr>
              <a:spLocks/>
            </p:cNvSpPr>
            <p:nvPr/>
          </p:nvSpPr>
          <p:spPr bwMode="auto">
            <a:xfrm>
              <a:off x="6553200" y="3581400"/>
              <a:ext cx="1190627" cy="600164"/>
            </a:xfrm>
            <a:prstGeom prst="rect">
              <a:avLst/>
            </a:prstGeom>
            <a:noFill/>
            <a:ln w="12700">
              <a:noFill/>
              <a:miter lim="800000"/>
              <a:headEnd/>
              <a:tailEnd/>
            </a:ln>
          </p:spPr>
          <p:txBody>
            <a:bodyPr wrap="none" lIns="0" tIns="0" rIns="28572" bIns="0">
              <a:spAutoFit/>
            </a:bodyPr>
            <a:lstStyle/>
            <a:p>
              <a:r>
                <a:rPr lang="en-US" sz="1300" b="1" dirty="0" smtClean="0">
                  <a:latin typeface="Trebuchet MS"/>
                  <a:cs typeface="Trebuchet MS"/>
                  <a:sym typeface="Eurostile" charset="0"/>
                </a:rPr>
                <a:t> NE Two-factor</a:t>
              </a:r>
              <a:endParaRPr lang="en-US" sz="1300" b="1" dirty="0">
                <a:latin typeface="Trebuchet MS"/>
                <a:cs typeface="Trebuchet MS"/>
                <a:sym typeface="Eurostile" charset="0"/>
              </a:endParaRPr>
            </a:p>
            <a:p>
              <a:r>
                <a:rPr lang="en-US" sz="1300" b="1" dirty="0" smtClean="0">
                  <a:latin typeface="Trebuchet MS"/>
                  <a:cs typeface="Trebuchet MS"/>
                  <a:sym typeface="Eurostile" charset="0"/>
                </a:rPr>
                <a:t>Authentication </a:t>
              </a:r>
            </a:p>
            <a:p>
              <a:r>
                <a:rPr lang="en-US" sz="1300" b="1" dirty="0" smtClean="0">
                  <a:latin typeface="Trebuchet MS"/>
                  <a:cs typeface="Trebuchet MS"/>
                  <a:sym typeface="Eurostile" charset="0"/>
                </a:rPr>
                <a:t>Server</a:t>
              </a:r>
              <a:endParaRPr lang="en-US" sz="1300" b="1" dirty="0">
                <a:latin typeface="Trebuchet MS"/>
                <a:cs typeface="Trebuchet MS"/>
                <a:sym typeface="Eurostile" charset="0"/>
              </a:endParaRPr>
            </a:p>
          </p:txBody>
        </p:sp>
      </p:grpSp>
      <p:sp>
        <p:nvSpPr>
          <p:cNvPr id="143390" name="Rectangle 99"/>
          <p:cNvSpPr>
            <a:spLocks noGrp="1" noChangeArrowheads="1"/>
          </p:cNvSpPr>
          <p:nvPr>
            <p:ph type="title"/>
          </p:nvPr>
        </p:nvSpPr>
        <p:spPr>
          <a:xfrm>
            <a:off x="457200" y="274638"/>
            <a:ext cx="8229600" cy="944562"/>
          </a:xfrm>
        </p:spPr>
        <p:txBody>
          <a:bodyPr lIns="26788" tIns="26788" rIns="67427" bIns="26788"/>
          <a:lstStyle/>
          <a:p>
            <a:pPr marL="13394"/>
            <a:r>
              <a:rPr lang="en-US" dirty="0" smtClean="0">
                <a:latin typeface="Trebuchet MS"/>
                <a:cs typeface="Trebuchet MS"/>
              </a:rPr>
              <a:t>Nordic Edge Strong Authentication </a:t>
            </a:r>
          </a:p>
        </p:txBody>
      </p:sp>
      <p:grpSp>
        <p:nvGrpSpPr>
          <p:cNvPr id="106" name="Group 105"/>
          <p:cNvGrpSpPr/>
          <p:nvPr/>
        </p:nvGrpSpPr>
        <p:grpSpPr>
          <a:xfrm>
            <a:off x="76200" y="3214762"/>
            <a:ext cx="3048000" cy="1433438"/>
            <a:chOff x="0" y="2909962"/>
            <a:chExt cx="3048000" cy="1433438"/>
          </a:xfrm>
        </p:grpSpPr>
        <p:sp>
          <p:nvSpPr>
            <p:cNvPr id="18532" name="Rectangle 100"/>
            <p:cNvSpPr>
              <a:spLocks/>
            </p:cNvSpPr>
            <p:nvPr/>
          </p:nvSpPr>
          <p:spPr bwMode="auto">
            <a:xfrm>
              <a:off x="304800" y="2909962"/>
              <a:ext cx="2743200" cy="1153990"/>
            </a:xfrm>
            <a:prstGeom prst="rect">
              <a:avLst/>
            </a:prstGeom>
            <a:noFill/>
            <a:ln w="12700">
              <a:noFill/>
              <a:miter lim="800000"/>
              <a:headEnd/>
              <a:tailEnd/>
            </a:ln>
          </p:spPr>
          <p:txBody>
            <a:bodyPr lIns="35717" tIns="35717" rIns="64289" bIns="35717" anchor="ctr"/>
            <a:lstStyle/>
            <a:p>
              <a:r>
                <a:rPr lang="en-US" sz="1500" b="1" dirty="0">
                  <a:latin typeface="Trebuchet MS"/>
                  <a:cs typeface="Trebuchet MS"/>
                  <a:sym typeface="Eurostile" charset="0"/>
                </a:rPr>
                <a:t>Authentication Methods</a:t>
              </a:r>
            </a:p>
            <a:p>
              <a:pPr lvl="1"/>
              <a:r>
                <a:rPr lang="en-US" sz="1300" b="1" dirty="0">
                  <a:latin typeface="Trebuchet MS"/>
                  <a:cs typeface="Trebuchet MS"/>
                  <a:sym typeface="Eurostile" charset="0"/>
                </a:rPr>
                <a:t> -</a:t>
              </a:r>
              <a:r>
                <a:rPr lang="en-US" sz="1300" b="1" dirty="0" smtClean="0">
                  <a:latin typeface="Trebuchet MS"/>
                  <a:cs typeface="Trebuchet MS"/>
                  <a:sym typeface="Eurostile" charset="0"/>
                </a:rPr>
                <a:t> SMS</a:t>
              </a:r>
            </a:p>
            <a:p>
              <a:pPr lvl="1"/>
              <a:r>
                <a:rPr lang="en-US" sz="1300" b="1" dirty="0" smtClean="0">
                  <a:latin typeface="Trebuchet MS"/>
                  <a:cs typeface="Trebuchet MS"/>
                  <a:sym typeface="Eurostile" charset="0"/>
                </a:rPr>
                <a:t> - Mobile Token - Pledge</a:t>
              </a:r>
              <a:endParaRPr lang="en-US" sz="1300" b="1" dirty="0">
                <a:latin typeface="Trebuchet MS"/>
                <a:cs typeface="Trebuchet MS"/>
                <a:sym typeface="Eurostile" charset="0"/>
              </a:endParaRPr>
            </a:p>
            <a:p>
              <a:pPr lvl="1"/>
              <a:r>
                <a:rPr lang="en-US" sz="1300" b="1" dirty="0">
                  <a:latin typeface="Trebuchet MS"/>
                  <a:cs typeface="Trebuchet MS"/>
                  <a:sym typeface="Eurostile" charset="0"/>
                </a:rPr>
                <a:t> - YubiKeys</a:t>
              </a:r>
            </a:p>
            <a:p>
              <a:pPr lvl="1"/>
              <a:r>
                <a:rPr lang="en-US" sz="1300" b="1" dirty="0">
                  <a:latin typeface="Trebuchet MS"/>
                  <a:cs typeface="Trebuchet MS"/>
                  <a:sym typeface="Eurostile" charset="0"/>
                </a:rPr>
                <a:t> -</a:t>
              </a:r>
              <a:r>
                <a:rPr lang="en-US" sz="1300" b="1" dirty="0" smtClean="0">
                  <a:latin typeface="Trebuchet MS"/>
                  <a:cs typeface="Trebuchet MS"/>
                  <a:sym typeface="Eurostile" charset="0"/>
                </a:rPr>
                <a:t> OATH Tokens</a:t>
              </a:r>
            </a:p>
            <a:p>
              <a:pPr lvl="1"/>
              <a:r>
                <a:rPr lang="en-US" sz="1300" b="1" dirty="0">
                  <a:latin typeface="Trebuchet MS"/>
                  <a:cs typeface="Trebuchet MS"/>
                  <a:sym typeface="Eurostile" charset="0"/>
                </a:rPr>
                <a:t> (- Pre-fetched codes)</a:t>
              </a:r>
            </a:p>
            <a:p>
              <a:pPr lvl="1"/>
              <a:r>
                <a:rPr lang="en-US" sz="1300" b="1" dirty="0">
                  <a:latin typeface="Trebuchet MS"/>
                  <a:cs typeface="Trebuchet MS"/>
                  <a:sym typeface="Eurostile" charset="0"/>
                </a:rPr>
                <a:t> (- E-mail / Chat)</a:t>
              </a:r>
            </a:p>
            <a:p>
              <a:pPr lvl="1"/>
              <a:r>
                <a:rPr lang="en-US" sz="1300" b="1" dirty="0">
                  <a:latin typeface="Trebuchet MS"/>
                  <a:cs typeface="Trebuchet MS"/>
                  <a:sym typeface="Eurostile" charset="0"/>
                </a:rPr>
                <a:t> (- X.509 certificates)</a:t>
              </a:r>
            </a:p>
            <a:p>
              <a:pPr lvl="1"/>
              <a:r>
                <a:rPr lang="en-US" sz="1300" b="1" dirty="0">
                  <a:latin typeface="Trebuchet MS"/>
                  <a:cs typeface="Trebuchet MS"/>
                  <a:sym typeface="Eurostile" charset="0"/>
                </a:rPr>
                <a:t> (-</a:t>
              </a:r>
              <a:r>
                <a:rPr lang="en-US" sz="1300" b="1" dirty="0" smtClean="0">
                  <a:latin typeface="Trebuchet MS"/>
                  <a:cs typeface="Trebuchet MS"/>
                  <a:sym typeface="Eurostile" charset="0"/>
                </a:rPr>
                <a:t> Legacy Tokens</a:t>
              </a:r>
              <a:r>
                <a:rPr lang="en-US" sz="1300" b="1" dirty="0">
                  <a:latin typeface="Trebuchet MS"/>
                  <a:cs typeface="Trebuchet MS"/>
                  <a:sym typeface="Eurostile" charset="0"/>
                </a:rPr>
                <a:t>)</a:t>
              </a:r>
            </a:p>
          </p:txBody>
        </p:sp>
        <p:pic>
          <p:nvPicPr>
            <p:cNvPr id="102" name="Picture 2" descr="C:\Users\Jan Thore\AppData\Local\Microsoft\Windows\Temporary Internet Files\Content.Outlook\CBSJT7CD\scc-pledge.tiff"/>
            <p:cNvPicPr>
              <a:picLocks noChangeAspect="1" noChangeArrowheads="1"/>
            </p:cNvPicPr>
            <p:nvPr/>
          </p:nvPicPr>
          <p:blipFill>
            <a:blip r:embed="rId20" cstate="print"/>
            <a:srcRect/>
            <a:stretch>
              <a:fillRect/>
            </a:stretch>
          </p:blipFill>
          <p:spPr bwMode="auto">
            <a:xfrm>
              <a:off x="304800" y="2971800"/>
              <a:ext cx="304800" cy="533400"/>
            </a:xfrm>
            <a:prstGeom prst="rect">
              <a:avLst/>
            </a:prstGeom>
            <a:noFill/>
          </p:spPr>
        </p:pic>
        <p:pic>
          <p:nvPicPr>
            <p:cNvPr id="103" name="Picture 17" descr="YubikeyBlack2"/>
            <p:cNvPicPr>
              <a:picLocks noChangeAspect="1" noChangeArrowheads="1"/>
            </p:cNvPicPr>
            <p:nvPr/>
          </p:nvPicPr>
          <p:blipFill>
            <a:blip r:embed="rId21" cstate="print"/>
            <a:srcRect/>
            <a:stretch>
              <a:fillRect/>
            </a:stretch>
          </p:blipFill>
          <p:spPr bwMode="auto">
            <a:xfrm>
              <a:off x="228600" y="3657600"/>
              <a:ext cx="553205" cy="239346"/>
            </a:xfrm>
            <a:prstGeom prst="rect">
              <a:avLst/>
            </a:prstGeom>
            <a:noFill/>
            <a:ln w="9525">
              <a:noFill/>
              <a:miter lim="800000"/>
              <a:headEnd/>
              <a:tailEnd/>
            </a:ln>
          </p:spPr>
        </p:pic>
        <p:pic>
          <p:nvPicPr>
            <p:cNvPr id="25602" name="Picture 2" descr="Vasco Digipass"/>
            <p:cNvPicPr>
              <a:picLocks noChangeAspect="1" noChangeArrowheads="1"/>
            </p:cNvPicPr>
            <p:nvPr/>
          </p:nvPicPr>
          <p:blipFill>
            <a:blip r:embed="rId22" cstate="print"/>
            <a:srcRect/>
            <a:stretch>
              <a:fillRect/>
            </a:stretch>
          </p:blipFill>
          <p:spPr bwMode="auto">
            <a:xfrm>
              <a:off x="0" y="4114800"/>
              <a:ext cx="700896" cy="228600"/>
            </a:xfrm>
            <a:prstGeom prst="rect">
              <a:avLst/>
            </a:prstGeom>
            <a:noFill/>
          </p:spPr>
        </p:pic>
      </p:grpSp>
      <p:pic>
        <p:nvPicPr>
          <p:cNvPr id="109" name="Picture 20"/>
          <p:cNvPicPr>
            <a:picLocks noChangeAspect="1" noChangeArrowheads="1"/>
          </p:cNvPicPr>
          <p:nvPr/>
        </p:nvPicPr>
        <p:blipFill>
          <a:blip r:embed="rId10" cstate="print"/>
          <a:srcRect/>
          <a:stretch>
            <a:fillRect/>
          </a:stretch>
        </p:blipFill>
        <p:spPr bwMode="auto">
          <a:xfrm>
            <a:off x="5706665" y="5486400"/>
            <a:ext cx="714375" cy="168548"/>
          </a:xfrm>
          <a:prstGeom prst="rect">
            <a:avLst/>
          </a:prstGeom>
          <a:noFill/>
          <a:ln w="25400">
            <a:noFill/>
            <a:round/>
            <a:headEnd/>
            <a:tailEnd/>
          </a:ln>
        </p:spPr>
      </p:pic>
      <p:pic>
        <p:nvPicPr>
          <p:cNvPr id="98" name="Bildobjekt 97"/>
          <p:cNvPicPr>
            <a:picLocks noChangeAspect="1"/>
          </p:cNvPicPr>
          <p:nvPr/>
        </p:nvPicPr>
        <p:blipFill>
          <a:blip r:embed="rId23" cstate="print"/>
          <a:stretch>
            <a:fillRect/>
          </a:stretch>
        </p:blipFill>
        <p:spPr>
          <a:xfrm>
            <a:off x="6544866" y="5482339"/>
            <a:ext cx="685799" cy="15646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a:cs typeface="Trebuchet MS"/>
              </a:rPr>
              <a:t>Nordic Edge Solution Components</a:t>
            </a:r>
            <a:endParaRPr lang="en-US" dirty="0">
              <a:latin typeface="Trebuchet MS"/>
              <a:cs typeface="Trebuchet MS"/>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Trebuchet MS"/>
                <a:cs typeface="Trebuchet MS"/>
              </a:rPr>
              <a:t>Core:</a:t>
            </a:r>
          </a:p>
          <a:p>
            <a:pPr lvl="1"/>
            <a:r>
              <a:rPr lang="en-US" b="1" dirty="0">
                <a:latin typeface="Trebuchet MS"/>
                <a:cs typeface="Trebuchet MS"/>
              </a:rPr>
              <a:t>Nordic Edge One Time Password </a:t>
            </a:r>
            <a:r>
              <a:rPr lang="en-US" b="1" dirty="0" smtClean="0">
                <a:latin typeface="Trebuchet MS"/>
                <a:cs typeface="Trebuchet MS"/>
              </a:rPr>
              <a:t>Server (OTP3™)</a:t>
            </a:r>
            <a:endParaRPr lang="en-US" dirty="0" smtClean="0">
              <a:latin typeface="Trebuchet MS"/>
              <a:cs typeface="Trebuchet MS"/>
            </a:endParaRPr>
          </a:p>
          <a:p>
            <a:r>
              <a:rPr lang="en-US" dirty="0" smtClean="0">
                <a:latin typeface="Trebuchet MS"/>
                <a:cs typeface="Trebuchet MS"/>
              </a:rPr>
              <a:t>Main Authentication Options</a:t>
            </a:r>
          </a:p>
          <a:p>
            <a:pPr lvl="1"/>
            <a:r>
              <a:rPr lang="en-US" b="1" dirty="0" smtClean="0">
                <a:latin typeface="Trebuchet MS"/>
                <a:cs typeface="Trebuchet MS"/>
              </a:rPr>
              <a:t>Nordic Edge Pledge </a:t>
            </a:r>
            <a:r>
              <a:rPr lang="en-US" b="1" dirty="0">
                <a:latin typeface="Trebuchet MS"/>
                <a:cs typeface="Trebuchet MS"/>
              </a:rPr>
              <a:t>Mobile and PC </a:t>
            </a:r>
            <a:r>
              <a:rPr lang="en-US" b="1" dirty="0" smtClean="0">
                <a:latin typeface="Trebuchet MS"/>
                <a:cs typeface="Trebuchet MS"/>
              </a:rPr>
              <a:t>Token</a:t>
            </a:r>
          </a:p>
          <a:p>
            <a:pPr lvl="1"/>
            <a:r>
              <a:rPr lang="en-US" b="1" dirty="0" smtClean="0">
                <a:latin typeface="Trebuchet MS"/>
                <a:cs typeface="Trebuchet MS"/>
              </a:rPr>
              <a:t>Nordic Edge SMS Service</a:t>
            </a:r>
          </a:p>
          <a:p>
            <a:pPr lvl="1"/>
            <a:r>
              <a:rPr lang="en-US" b="1" dirty="0" smtClean="0">
                <a:latin typeface="Trebuchet MS"/>
                <a:cs typeface="Trebuchet MS"/>
              </a:rPr>
              <a:t>Yubico YubiKey USB Token</a:t>
            </a:r>
          </a:p>
          <a:p>
            <a:pPr lvl="1"/>
            <a:r>
              <a:rPr lang="en-US" b="1" dirty="0" smtClean="0">
                <a:latin typeface="Trebuchet MS"/>
                <a:cs typeface="Trebuchet MS"/>
              </a:rPr>
              <a:t>OATH Hardware Token (HOTP, TOTP, OCRA)</a:t>
            </a:r>
          </a:p>
          <a:p>
            <a:r>
              <a:rPr lang="en-US" dirty="0" smtClean="0">
                <a:latin typeface="Trebuchet MS"/>
                <a:cs typeface="Trebuchet MS"/>
              </a:rPr>
              <a:t>Optional Add-</a:t>
            </a:r>
            <a:r>
              <a:rPr lang="en-US" dirty="0" err="1" smtClean="0">
                <a:latin typeface="Trebuchet MS"/>
                <a:cs typeface="Trebuchet MS"/>
              </a:rPr>
              <a:t>Ons</a:t>
            </a:r>
            <a:endParaRPr lang="en-US" dirty="0" smtClean="0">
              <a:latin typeface="Trebuchet MS"/>
              <a:cs typeface="Trebuchet MS"/>
            </a:endParaRPr>
          </a:p>
          <a:p>
            <a:pPr lvl="1"/>
            <a:r>
              <a:rPr lang="en-US" b="1" dirty="0" smtClean="0">
                <a:latin typeface="Trebuchet MS"/>
                <a:cs typeface="Trebuchet MS"/>
              </a:rPr>
              <a:t>Nordic Edge Password Kiosk Self Service Portal </a:t>
            </a:r>
          </a:p>
          <a:p>
            <a:pPr lvl="1"/>
            <a:r>
              <a:rPr lang="en-US" b="1" dirty="0" smtClean="0">
                <a:latin typeface="Trebuchet MS"/>
                <a:cs typeface="Trebuchet MS"/>
              </a:rPr>
              <a:t>AxiaD IDS Installation and Support Services</a:t>
            </a:r>
          </a:p>
        </p:txBody>
      </p:sp>
      <p:sp>
        <p:nvSpPr>
          <p:cNvPr id="4" name="Rectangle 2"/>
          <p:cNvSpPr>
            <a:spLocks/>
          </p:cNvSpPr>
          <p:nvPr/>
        </p:nvSpPr>
        <p:spPr bwMode="auto">
          <a:xfrm>
            <a:off x="125016" y="6661547"/>
            <a:ext cx="2848534" cy="153888"/>
          </a:xfrm>
          <a:prstGeom prst="rect">
            <a:avLst/>
          </a:prstGeom>
          <a:noFill/>
          <a:ln w="12700">
            <a:noFill/>
            <a:miter lim="800000"/>
            <a:headEnd/>
            <a:tailEnd/>
          </a:ln>
        </p:spPr>
        <p:txBody>
          <a:bodyPr wrap="none" lIns="0" tIns="0" rIns="28572" bIns="0">
            <a:spAutoFit/>
          </a:bodyPr>
          <a:lstStyle/>
          <a:p>
            <a:r>
              <a:rPr lang="en-US" sz="1000" b="1" dirty="0">
                <a:solidFill>
                  <a:srgbClr val="535454"/>
                </a:solidFill>
                <a:latin typeface="Trebuchet MS" charset="0"/>
                <a:sym typeface="Trebuchet MS" charset="0"/>
              </a:rPr>
              <a:t>©</a:t>
            </a:r>
            <a:r>
              <a:rPr lang="en-US" sz="800" b="1" dirty="0">
                <a:solidFill>
                  <a:srgbClr val="535454"/>
                </a:solidFill>
                <a:latin typeface="Trebuchet MS" charset="0"/>
                <a:sym typeface="Trebuchet MS" charset="0"/>
              </a:rPr>
              <a:t> Nordic Edge™ – The provider of secure identity solutions</a:t>
            </a:r>
          </a:p>
        </p:txBody>
      </p:sp>
      <p:sp>
        <p:nvSpPr>
          <p:cNvPr id="5" name="Line 3"/>
          <p:cNvSpPr>
            <a:spLocks noChangeShapeType="1"/>
          </p:cNvSpPr>
          <p:nvPr/>
        </p:nvSpPr>
        <p:spPr bwMode="auto">
          <a:xfrm>
            <a:off x="-23440" y="6592342"/>
            <a:ext cx="9178603" cy="12279"/>
          </a:xfrm>
          <a:prstGeom prst="line">
            <a:avLst/>
          </a:prstGeom>
          <a:noFill/>
          <a:ln w="25400">
            <a:solidFill>
              <a:srgbClr val="4D4D4D"/>
            </a:solidFill>
            <a:prstDash val="sysDot"/>
            <a:round/>
            <a:headEnd/>
            <a:tailEnd/>
          </a:ln>
        </p:spPr>
        <p:txBody>
          <a:bodyPr lIns="0" tIns="0" rIns="0" bIns="0"/>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400" dirty="0" smtClean="0">
                <a:latin typeface="Trebuchet MS"/>
                <a:cs typeface="Trebuchet MS"/>
              </a:rPr>
              <a:t>Nordic Edge One Time Password Server</a:t>
            </a:r>
            <a:endParaRPr lang="en-US" sz="3400" dirty="0">
              <a:latin typeface="Trebuchet MS"/>
              <a:cs typeface="Trebuchet MS"/>
            </a:endParaRPr>
          </a:p>
        </p:txBody>
      </p:sp>
      <p:sp>
        <p:nvSpPr>
          <p:cNvPr id="8" name="Content Placeholder 7"/>
          <p:cNvSpPr>
            <a:spLocks noGrp="1"/>
          </p:cNvSpPr>
          <p:nvPr>
            <p:ph idx="1"/>
          </p:nvPr>
        </p:nvSpPr>
        <p:spPr/>
        <p:txBody>
          <a:bodyPr>
            <a:normAutofit fontScale="92500" lnSpcReduction="10000"/>
          </a:bodyPr>
          <a:lstStyle/>
          <a:p>
            <a:r>
              <a:rPr lang="en-US" dirty="0" smtClean="0">
                <a:latin typeface="Trebuchet MS"/>
                <a:cs typeface="Trebuchet MS"/>
              </a:rPr>
              <a:t>Supports a wide range of authentication methods:</a:t>
            </a:r>
          </a:p>
          <a:p>
            <a:pPr lvl="1"/>
            <a:r>
              <a:rPr lang="en-US" dirty="0" smtClean="0">
                <a:latin typeface="Trebuchet MS"/>
                <a:cs typeface="Trebuchet MS"/>
              </a:rPr>
              <a:t>Mobile Token - Pledge</a:t>
            </a:r>
          </a:p>
          <a:p>
            <a:pPr lvl="1"/>
            <a:r>
              <a:rPr lang="en-US" dirty="0" smtClean="0">
                <a:latin typeface="Trebuchet MS"/>
                <a:cs typeface="Trebuchet MS"/>
              </a:rPr>
              <a:t>USB Key - YubiKey</a:t>
            </a:r>
          </a:p>
          <a:p>
            <a:pPr lvl="1"/>
            <a:r>
              <a:rPr lang="en-US" dirty="0" smtClean="0">
                <a:latin typeface="Trebuchet MS"/>
                <a:cs typeface="Trebuchet MS"/>
              </a:rPr>
              <a:t>SMS</a:t>
            </a:r>
          </a:p>
          <a:p>
            <a:pPr lvl="1"/>
            <a:r>
              <a:rPr lang="en-US" dirty="0" smtClean="0">
                <a:latin typeface="Trebuchet MS"/>
                <a:cs typeface="Trebuchet MS"/>
              </a:rPr>
              <a:t>Others: Pre-fetched codes, E-mail / Chat, X.509 certificates, Third Party Tokens (Oath)</a:t>
            </a:r>
          </a:p>
          <a:p>
            <a:r>
              <a:rPr lang="en-US" dirty="0" smtClean="0">
                <a:latin typeface="Trebuchet MS"/>
                <a:cs typeface="Trebuchet MS"/>
              </a:rPr>
              <a:t>Policy based enforcement / choice of authentication methods</a:t>
            </a:r>
          </a:p>
          <a:p>
            <a:r>
              <a:rPr lang="en-US" dirty="0" smtClean="0">
                <a:latin typeface="Trebuchet MS"/>
                <a:cs typeface="Trebuchet MS"/>
              </a:rPr>
              <a:t>Strong authentication to both local and cloud applications</a:t>
            </a:r>
          </a:p>
          <a:p>
            <a:endParaRPr lang="en-US" dirty="0" smtClean="0">
              <a:latin typeface="Trebuchet MS"/>
              <a:cs typeface="Trebuchet MS"/>
            </a:endParaRPr>
          </a:p>
        </p:txBody>
      </p:sp>
      <p:sp>
        <p:nvSpPr>
          <p:cNvPr id="9" name="Rectangle 2"/>
          <p:cNvSpPr>
            <a:spLocks/>
          </p:cNvSpPr>
          <p:nvPr/>
        </p:nvSpPr>
        <p:spPr bwMode="auto">
          <a:xfrm>
            <a:off x="125016" y="6661547"/>
            <a:ext cx="2848534" cy="153888"/>
          </a:xfrm>
          <a:prstGeom prst="rect">
            <a:avLst/>
          </a:prstGeom>
          <a:noFill/>
          <a:ln w="12700">
            <a:noFill/>
            <a:miter lim="800000"/>
            <a:headEnd/>
            <a:tailEnd/>
          </a:ln>
        </p:spPr>
        <p:txBody>
          <a:bodyPr wrap="none" lIns="0" tIns="0" rIns="28572" bIns="0">
            <a:spAutoFit/>
          </a:bodyPr>
          <a:lstStyle/>
          <a:p>
            <a:r>
              <a:rPr lang="en-US" sz="1000" b="1" dirty="0">
                <a:solidFill>
                  <a:srgbClr val="535454"/>
                </a:solidFill>
                <a:latin typeface="Trebuchet MS" charset="0"/>
                <a:sym typeface="Trebuchet MS" charset="0"/>
              </a:rPr>
              <a:t>©</a:t>
            </a:r>
            <a:r>
              <a:rPr lang="en-US" sz="800" b="1" dirty="0">
                <a:solidFill>
                  <a:srgbClr val="535454"/>
                </a:solidFill>
                <a:latin typeface="Trebuchet MS" charset="0"/>
                <a:sym typeface="Trebuchet MS" charset="0"/>
              </a:rPr>
              <a:t> Nordic Edge™ – The provider of secure identity solutions</a:t>
            </a:r>
          </a:p>
        </p:txBody>
      </p:sp>
      <p:sp>
        <p:nvSpPr>
          <p:cNvPr id="10" name="Line 3"/>
          <p:cNvSpPr>
            <a:spLocks noChangeShapeType="1"/>
          </p:cNvSpPr>
          <p:nvPr/>
        </p:nvSpPr>
        <p:spPr bwMode="auto">
          <a:xfrm>
            <a:off x="-23440" y="6592342"/>
            <a:ext cx="9178603" cy="12279"/>
          </a:xfrm>
          <a:prstGeom prst="line">
            <a:avLst/>
          </a:prstGeom>
          <a:noFill/>
          <a:ln w="25400">
            <a:solidFill>
              <a:srgbClr val="4D4D4D"/>
            </a:solidFill>
            <a:prstDash val="sysDot"/>
            <a:round/>
            <a:headEnd/>
            <a:tailEnd/>
          </a:ln>
        </p:spPr>
        <p:txBody>
          <a:bodyPr lIns="0" tIns="0" rIns="0" bIns="0"/>
          <a:lstStyle/>
          <a:p>
            <a:endParaRPr lang="en-US"/>
          </a:p>
        </p:txBody>
      </p:sp>
      <p:pic>
        <p:nvPicPr>
          <p:cNvPr id="6" name="Bildobjekt 5"/>
          <p:cNvPicPr>
            <a:picLocks noChangeAspect="1"/>
          </p:cNvPicPr>
          <p:nvPr/>
        </p:nvPicPr>
        <p:blipFill>
          <a:blip r:embed="rId2"/>
          <a:stretch>
            <a:fillRect/>
          </a:stretch>
        </p:blipFill>
        <p:spPr>
          <a:xfrm>
            <a:off x="5486400" y="2133600"/>
            <a:ext cx="557449" cy="1032516"/>
          </a:xfrm>
          <a:prstGeom prst="rect">
            <a:avLst/>
          </a:prstGeom>
        </p:spPr>
      </p:pic>
      <p:pic>
        <p:nvPicPr>
          <p:cNvPr id="11" name="Bildobjekt 10"/>
          <p:cNvPicPr>
            <a:picLocks noChangeAspect="1"/>
          </p:cNvPicPr>
          <p:nvPr/>
        </p:nvPicPr>
        <p:blipFill>
          <a:blip r:embed="rId3"/>
          <a:stretch>
            <a:fillRect/>
          </a:stretch>
        </p:blipFill>
        <p:spPr>
          <a:xfrm>
            <a:off x="6324600" y="2438400"/>
            <a:ext cx="267990" cy="487450"/>
          </a:xfrm>
          <a:prstGeom prst="rect">
            <a:avLst/>
          </a:prstGeom>
        </p:spPr>
      </p:pic>
      <p:pic>
        <p:nvPicPr>
          <p:cNvPr id="12" name="Bildobjekt 11"/>
          <p:cNvPicPr>
            <a:picLocks noChangeAspect="1"/>
          </p:cNvPicPr>
          <p:nvPr/>
        </p:nvPicPr>
        <p:blipFill>
          <a:blip r:embed="rId4"/>
          <a:stretch>
            <a:fillRect/>
          </a:stretch>
        </p:blipFill>
        <p:spPr>
          <a:xfrm>
            <a:off x="6794712" y="2133600"/>
            <a:ext cx="749088" cy="1005601"/>
          </a:xfrm>
          <a:prstGeom prst="rect">
            <a:avLst/>
          </a:prstGeom>
        </p:spPr>
      </p:pic>
      <p:pic>
        <p:nvPicPr>
          <p:cNvPr id="13" name="Bildobjekt 12"/>
          <p:cNvPicPr>
            <a:picLocks noChangeAspect="1"/>
          </p:cNvPicPr>
          <p:nvPr/>
        </p:nvPicPr>
        <p:blipFill>
          <a:blip r:embed="rId5"/>
          <a:stretch>
            <a:fillRect/>
          </a:stretch>
        </p:blipFill>
        <p:spPr>
          <a:xfrm>
            <a:off x="7696200" y="2288048"/>
            <a:ext cx="762000" cy="75995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400" dirty="0" smtClean="0">
                <a:latin typeface="Trebuchet MS"/>
                <a:cs typeface="Trebuchet MS"/>
              </a:rPr>
              <a:t>Nordic Edge One Time Password Server</a:t>
            </a:r>
            <a:endParaRPr lang="en-US" sz="3400" dirty="0">
              <a:latin typeface="Trebuchet MS"/>
              <a:cs typeface="Trebuchet MS"/>
            </a:endParaRPr>
          </a:p>
        </p:txBody>
      </p:sp>
      <p:sp>
        <p:nvSpPr>
          <p:cNvPr id="8" name="Content Placeholder 7"/>
          <p:cNvSpPr>
            <a:spLocks noGrp="1"/>
          </p:cNvSpPr>
          <p:nvPr>
            <p:ph idx="1"/>
          </p:nvPr>
        </p:nvSpPr>
        <p:spPr>
          <a:xfrm>
            <a:off x="457200" y="1600201"/>
            <a:ext cx="8229600" cy="4038600"/>
          </a:xfrm>
        </p:spPr>
        <p:txBody>
          <a:bodyPr>
            <a:normAutofit fontScale="85000" lnSpcReduction="10000"/>
          </a:bodyPr>
          <a:lstStyle/>
          <a:p>
            <a:r>
              <a:rPr lang="en-US" dirty="0" smtClean="0">
                <a:latin typeface="Trebuchet MS"/>
                <a:cs typeface="Trebuchet MS"/>
              </a:rPr>
              <a:t>Redundant Scalable Architecture</a:t>
            </a:r>
          </a:p>
          <a:p>
            <a:pPr lvl="1"/>
            <a:r>
              <a:rPr lang="en-US" dirty="0" smtClean="0">
                <a:latin typeface="Trebuchet MS"/>
                <a:cs typeface="Trebuchet MS"/>
              </a:rPr>
              <a:t>Failover – avoid downtime</a:t>
            </a:r>
          </a:p>
          <a:p>
            <a:pPr lvl="1"/>
            <a:r>
              <a:rPr lang="en-US" dirty="0" smtClean="0">
                <a:latin typeface="Trebuchet MS"/>
                <a:cs typeface="Trebuchet MS"/>
              </a:rPr>
              <a:t>Limitless amount of OTP Servers – supporting millions of users</a:t>
            </a:r>
          </a:p>
          <a:p>
            <a:pPr lvl="1"/>
            <a:r>
              <a:rPr lang="en-US" dirty="0" smtClean="0">
                <a:latin typeface="Trebuchet MS"/>
                <a:cs typeface="Trebuchet MS"/>
              </a:rPr>
              <a:t>Java based – run on preferred platform</a:t>
            </a:r>
          </a:p>
          <a:p>
            <a:pPr lvl="1"/>
            <a:r>
              <a:rPr lang="en-US" dirty="0" smtClean="0">
                <a:latin typeface="Trebuchet MS"/>
                <a:cs typeface="Trebuchet MS"/>
              </a:rPr>
              <a:t>In</a:t>
            </a:r>
            <a:r>
              <a:rPr lang="en-US" baseline="0" dirty="0" smtClean="0">
                <a:latin typeface="Trebuchet MS"/>
                <a:cs typeface="Trebuchet MS"/>
              </a:rPr>
              <a:t> production </a:t>
            </a:r>
            <a:r>
              <a:rPr lang="en-US" dirty="0" smtClean="0">
                <a:latin typeface="Trebuchet MS"/>
                <a:cs typeface="Trebuchet MS"/>
              </a:rPr>
              <a:t>over a million users on one site</a:t>
            </a:r>
          </a:p>
          <a:p>
            <a:r>
              <a:rPr lang="en-US" dirty="0" smtClean="0">
                <a:latin typeface="Trebuchet MS"/>
                <a:cs typeface="Trebuchet MS"/>
              </a:rPr>
              <a:t>Flexible </a:t>
            </a:r>
          </a:p>
          <a:p>
            <a:pPr lvl="1"/>
            <a:r>
              <a:rPr lang="en-US" dirty="0" smtClean="0">
                <a:latin typeface="Trebuchet MS"/>
                <a:cs typeface="Trebuchet MS"/>
              </a:rPr>
              <a:t>Comprehensive database support – adapt you current infrastructure</a:t>
            </a:r>
          </a:p>
          <a:p>
            <a:r>
              <a:rPr lang="en-US" dirty="0" smtClean="0">
                <a:latin typeface="Trebuchet MS"/>
                <a:cs typeface="Trebuchet MS"/>
              </a:rPr>
              <a:t>Fast installation</a:t>
            </a:r>
          </a:p>
          <a:p>
            <a:pPr lvl="1"/>
            <a:r>
              <a:rPr lang="en-US" dirty="0" smtClean="0">
                <a:latin typeface="Trebuchet MS"/>
                <a:cs typeface="Trebuchet MS"/>
              </a:rPr>
              <a:t>Many Integrations – easy to implement in new environment:</a:t>
            </a:r>
          </a:p>
          <a:p>
            <a:endParaRPr lang="en-US" dirty="0" smtClean="0">
              <a:latin typeface="Trebuchet MS"/>
              <a:cs typeface="Trebuchet MS"/>
            </a:endParaRPr>
          </a:p>
          <a:p>
            <a:pPr>
              <a:buNone/>
            </a:pPr>
            <a:endParaRPr lang="en-US" dirty="0" smtClean="0">
              <a:latin typeface="Trebuchet MS"/>
              <a:cs typeface="Trebuchet MS"/>
            </a:endParaRPr>
          </a:p>
        </p:txBody>
      </p:sp>
      <p:pic>
        <p:nvPicPr>
          <p:cNvPr id="14338" name="Picture 2" descr="Citrix Logo"/>
          <p:cNvPicPr>
            <a:picLocks noChangeAspect="1" noChangeArrowheads="1"/>
          </p:cNvPicPr>
          <p:nvPr/>
        </p:nvPicPr>
        <p:blipFill>
          <a:blip r:embed="rId2" cstate="print"/>
          <a:srcRect r="52000" b="6667"/>
          <a:stretch>
            <a:fillRect/>
          </a:stretch>
        </p:blipFill>
        <p:spPr bwMode="auto">
          <a:xfrm>
            <a:off x="5899362" y="5476341"/>
            <a:ext cx="914400" cy="426720"/>
          </a:xfrm>
          <a:prstGeom prst="rect">
            <a:avLst/>
          </a:prstGeom>
          <a:noFill/>
        </p:spPr>
      </p:pic>
      <p:pic>
        <p:nvPicPr>
          <p:cNvPr id="14340" name="Picture 4" descr="http://raleigh.issa.org/images/2009-Conference/checkpoint-logo.jpg"/>
          <p:cNvPicPr>
            <a:picLocks noChangeAspect="1" noChangeArrowheads="1"/>
          </p:cNvPicPr>
          <p:nvPr/>
        </p:nvPicPr>
        <p:blipFill>
          <a:blip r:embed="rId3" cstate="print"/>
          <a:srcRect/>
          <a:stretch>
            <a:fillRect/>
          </a:stretch>
        </p:blipFill>
        <p:spPr bwMode="auto">
          <a:xfrm>
            <a:off x="3003762" y="6009741"/>
            <a:ext cx="1371601" cy="312259"/>
          </a:xfrm>
          <a:prstGeom prst="rect">
            <a:avLst/>
          </a:prstGeom>
          <a:noFill/>
        </p:spPr>
      </p:pic>
      <p:pic>
        <p:nvPicPr>
          <p:cNvPr id="14342" name="Picture 6" descr="http://www.hcs.net/Images/juniper_logo.png"/>
          <p:cNvPicPr>
            <a:picLocks noChangeAspect="1" noChangeArrowheads="1"/>
          </p:cNvPicPr>
          <p:nvPr/>
        </p:nvPicPr>
        <p:blipFill>
          <a:blip r:embed="rId4" cstate="print"/>
          <a:srcRect/>
          <a:stretch>
            <a:fillRect/>
          </a:stretch>
        </p:blipFill>
        <p:spPr bwMode="auto">
          <a:xfrm>
            <a:off x="1022562" y="6009741"/>
            <a:ext cx="990598" cy="330200"/>
          </a:xfrm>
          <a:prstGeom prst="rect">
            <a:avLst/>
          </a:prstGeom>
          <a:noFill/>
        </p:spPr>
      </p:pic>
      <p:pic>
        <p:nvPicPr>
          <p:cNvPr id="14348" name="Picture 12" descr="http://www.viterbo.edu/uploadedImages/about/offices/iit/email/owa2007_logo_small.bmp"/>
          <p:cNvPicPr>
            <a:picLocks noChangeAspect="1" noChangeArrowheads="1"/>
          </p:cNvPicPr>
          <p:nvPr/>
        </p:nvPicPr>
        <p:blipFill>
          <a:blip r:embed="rId5" cstate="print"/>
          <a:srcRect/>
          <a:stretch>
            <a:fillRect/>
          </a:stretch>
        </p:blipFill>
        <p:spPr bwMode="auto">
          <a:xfrm>
            <a:off x="6966162" y="5933541"/>
            <a:ext cx="1111038" cy="467259"/>
          </a:xfrm>
          <a:prstGeom prst="rect">
            <a:avLst/>
          </a:prstGeom>
          <a:noFill/>
        </p:spPr>
      </p:pic>
      <p:pic>
        <p:nvPicPr>
          <p:cNvPr id="14350" name="Picture 14" descr="http://www.advsyscon.com/company/images/novell.jpg"/>
          <p:cNvPicPr>
            <a:picLocks noChangeAspect="1" noChangeArrowheads="1"/>
          </p:cNvPicPr>
          <p:nvPr/>
        </p:nvPicPr>
        <p:blipFill>
          <a:blip r:embed="rId6" cstate="print"/>
          <a:srcRect/>
          <a:stretch>
            <a:fillRect/>
          </a:stretch>
        </p:blipFill>
        <p:spPr bwMode="auto">
          <a:xfrm>
            <a:off x="4070563" y="5514797"/>
            <a:ext cx="990600" cy="342544"/>
          </a:xfrm>
          <a:prstGeom prst="rect">
            <a:avLst/>
          </a:prstGeom>
          <a:noFill/>
        </p:spPr>
      </p:pic>
      <p:pic>
        <p:nvPicPr>
          <p:cNvPr id="14352" name="Picture 16" descr="http://smartblogs.com/socialmedia/files/2010/09/Cisco-logo.jpg"/>
          <p:cNvPicPr>
            <a:picLocks noChangeAspect="1" noChangeArrowheads="1"/>
          </p:cNvPicPr>
          <p:nvPr/>
        </p:nvPicPr>
        <p:blipFill>
          <a:blip r:embed="rId7" cstate="print"/>
          <a:srcRect/>
          <a:stretch>
            <a:fillRect/>
          </a:stretch>
        </p:blipFill>
        <p:spPr bwMode="auto">
          <a:xfrm>
            <a:off x="5061162" y="5933541"/>
            <a:ext cx="685800" cy="416459"/>
          </a:xfrm>
          <a:prstGeom prst="rect">
            <a:avLst/>
          </a:prstGeom>
          <a:noFill/>
        </p:spPr>
      </p:pic>
      <p:sp>
        <p:nvSpPr>
          <p:cNvPr id="14" name="Rectangle 2"/>
          <p:cNvSpPr>
            <a:spLocks/>
          </p:cNvSpPr>
          <p:nvPr/>
        </p:nvSpPr>
        <p:spPr bwMode="auto">
          <a:xfrm>
            <a:off x="125016" y="6661547"/>
            <a:ext cx="2848534" cy="153888"/>
          </a:xfrm>
          <a:prstGeom prst="rect">
            <a:avLst/>
          </a:prstGeom>
          <a:noFill/>
          <a:ln w="12700">
            <a:noFill/>
            <a:miter lim="800000"/>
            <a:headEnd/>
            <a:tailEnd/>
          </a:ln>
        </p:spPr>
        <p:txBody>
          <a:bodyPr wrap="none" lIns="0" tIns="0" rIns="28572" bIns="0">
            <a:spAutoFit/>
          </a:bodyPr>
          <a:lstStyle/>
          <a:p>
            <a:r>
              <a:rPr lang="en-US" sz="1000" b="1" dirty="0">
                <a:solidFill>
                  <a:srgbClr val="535454"/>
                </a:solidFill>
                <a:latin typeface="Trebuchet MS" charset="0"/>
                <a:sym typeface="Trebuchet MS" charset="0"/>
              </a:rPr>
              <a:t>©</a:t>
            </a:r>
            <a:r>
              <a:rPr lang="en-US" sz="800" b="1" dirty="0">
                <a:solidFill>
                  <a:srgbClr val="535454"/>
                </a:solidFill>
                <a:latin typeface="Trebuchet MS" charset="0"/>
                <a:sym typeface="Trebuchet MS" charset="0"/>
              </a:rPr>
              <a:t> Nordic Edge™ – The provider of secure identity solutions</a:t>
            </a:r>
          </a:p>
        </p:txBody>
      </p:sp>
      <p:sp>
        <p:nvSpPr>
          <p:cNvPr id="15" name="Line 3"/>
          <p:cNvSpPr>
            <a:spLocks noChangeShapeType="1"/>
          </p:cNvSpPr>
          <p:nvPr/>
        </p:nvSpPr>
        <p:spPr bwMode="auto">
          <a:xfrm>
            <a:off x="-23440" y="6592342"/>
            <a:ext cx="9178603" cy="12279"/>
          </a:xfrm>
          <a:prstGeom prst="line">
            <a:avLst/>
          </a:prstGeom>
          <a:noFill/>
          <a:ln w="25400">
            <a:solidFill>
              <a:srgbClr val="4D4D4D"/>
            </a:solidFill>
            <a:prstDash val="sysDot"/>
            <a:round/>
            <a:headEnd/>
            <a:tailEnd/>
          </a:ln>
        </p:spPr>
        <p:txBody>
          <a:bodyPr lIns="0" tIns="0" rIns="0" bIns="0"/>
          <a:lstStyle/>
          <a:p>
            <a:endParaRPr lang="en-US"/>
          </a:p>
        </p:txBody>
      </p:sp>
      <p:pic>
        <p:nvPicPr>
          <p:cNvPr id="16" name="Bildobjekt 15"/>
          <p:cNvPicPr>
            <a:picLocks noChangeAspect="1"/>
          </p:cNvPicPr>
          <p:nvPr/>
        </p:nvPicPr>
        <p:blipFill>
          <a:blip r:embed="rId8" cstate="print"/>
          <a:stretch>
            <a:fillRect/>
          </a:stretch>
        </p:blipFill>
        <p:spPr>
          <a:xfrm>
            <a:off x="2013162" y="5552541"/>
            <a:ext cx="1308159" cy="29845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3316</TotalTime>
  <Words>1724</Words>
  <Application>Microsoft Macintosh PowerPoint</Application>
  <PresentationFormat>Bildspel på skärmen (4:3)</PresentationFormat>
  <Paragraphs>272</Paragraphs>
  <Slides>27</Slides>
  <Notes>2</Notes>
  <HiddenSlides>0</HiddenSlides>
  <MMClips>0</MMClips>
  <ScaleCrop>false</ScaleCrop>
  <HeadingPairs>
    <vt:vector size="4" baseType="variant">
      <vt:variant>
        <vt:lpstr>Formgivningsmall</vt:lpstr>
      </vt:variant>
      <vt:variant>
        <vt:i4>1</vt:i4>
      </vt:variant>
      <vt:variant>
        <vt:lpstr>Bildrubriker</vt:lpstr>
      </vt:variant>
      <vt:variant>
        <vt:i4>27</vt:i4>
      </vt:variant>
    </vt:vector>
  </HeadingPairs>
  <TitlesOfParts>
    <vt:vector size="28" baseType="lpstr">
      <vt:lpstr>Office Theme</vt:lpstr>
      <vt:lpstr>Nordic Edge</vt:lpstr>
      <vt:lpstr>Agenda</vt:lpstr>
      <vt:lpstr>About Nordic Edge</vt:lpstr>
      <vt:lpstr>Customers</vt:lpstr>
      <vt:lpstr>Customer Challenges</vt:lpstr>
      <vt:lpstr>Nordic Edge Strong Authentication </vt:lpstr>
      <vt:lpstr>Nordic Edge Solution Components</vt:lpstr>
      <vt:lpstr>Nordic Edge One Time Password Server</vt:lpstr>
      <vt:lpstr>Nordic Edge One Time Password Server</vt:lpstr>
      <vt:lpstr>Automate and streamline administration</vt:lpstr>
      <vt:lpstr>Nordic Edge Pledge Mobile Token</vt:lpstr>
      <vt:lpstr>Pledge Token Benefits</vt:lpstr>
      <vt:lpstr>SMS Service</vt:lpstr>
      <vt:lpstr>YubiKey</vt:lpstr>
      <vt:lpstr>YubiKey Benefits</vt:lpstr>
      <vt:lpstr>Password Kiosk &amp; Self Service Portal</vt:lpstr>
      <vt:lpstr>Cloud Migration</vt:lpstr>
      <vt:lpstr>Competitive Differentiation</vt:lpstr>
      <vt:lpstr>What our customers are saying</vt:lpstr>
      <vt:lpstr>Customer Case Study</vt:lpstr>
      <vt:lpstr>Conclusion</vt:lpstr>
      <vt:lpstr>Backup Slides</vt:lpstr>
      <vt:lpstr>Legacy Token Setup</vt:lpstr>
      <vt:lpstr>Legacy  --&gt; Nordic Edge</vt:lpstr>
      <vt:lpstr>Pledge Enrollment Overview</vt:lpstr>
      <vt:lpstr>Pledge Enrollment (cont).</vt:lpstr>
      <vt:lpstr>Bild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 Thore</dc:creator>
  <cp:lastModifiedBy>Henrik Åkerstrand</cp:lastModifiedBy>
  <cp:revision>268</cp:revision>
  <dcterms:created xsi:type="dcterms:W3CDTF">2011-06-14T10:42:14Z</dcterms:created>
  <dcterms:modified xsi:type="dcterms:W3CDTF">2011-06-14T13:49:36Z</dcterms:modified>
</cp:coreProperties>
</file>